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  <p:sldMasterId id="2147483822" r:id="rId2"/>
    <p:sldMasterId id="2147483808" r:id="rId3"/>
    <p:sldMasterId id="2147483795" r:id="rId4"/>
    <p:sldMasterId id="2147483783" r:id="rId5"/>
    <p:sldMasterId id="2147483770" r:id="rId6"/>
  </p:sldMasterIdLst>
  <p:notesMasterIdLst>
    <p:notesMasterId r:id="rId32"/>
  </p:notesMasterIdLst>
  <p:handoutMasterIdLst>
    <p:handoutMasterId r:id="rId33"/>
  </p:handoutMasterIdLst>
  <p:sldIdLst>
    <p:sldId id="338" r:id="rId7"/>
    <p:sldId id="354" r:id="rId8"/>
    <p:sldId id="353" r:id="rId9"/>
    <p:sldId id="341" r:id="rId10"/>
    <p:sldId id="342" r:id="rId11"/>
    <p:sldId id="343" r:id="rId12"/>
    <p:sldId id="337" r:id="rId13"/>
    <p:sldId id="331" r:id="rId14"/>
    <p:sldId id="344" r:id="rId15"/>
    <p:sldId id="303" r:id="rId16"/>
    <p:sldId id="346" r:id="rId17"/>
    <p:sldId id="352" r:id="rId18"/>
    <p:sldId id="285" r:id="rId19"/>
    <p:sldId id="348" r:id="rId20"/>
    <p:sldId id="306" r:id="rId21"/>
    <p:sldId id="345" r:id="rId22"/>
    <p:sldId id="349" r:id="rId23"/>
    <p:sldId id="312" r:id="rId24"/>
    <p:sldId id="351" r:id="rId25"/>
    <p:sldId id="317" r:id="rId26"/>
    <p:sldId id="355" r:id="rId27"/>
    <p:sldId id="315" r:id="rId28"/>
    <p:sldId id="329" r:id="rId29"/>
    <p:sldId id="328" r:id="rId30"/>
    <p:sldId id="335" r:id="rId31"/>
  </p:sldIdLst>
  <p:sldSz cx="9144000" cy="6858000" type="screen4x3"/>
  <p:notesSz cx="10234613" cy="70993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16C14557-9EED-4EFE-992F-70C7AEBC58FA}">
          <p14:sldIdLst>
            <p14:sldId id="338"/>
            <p14:sldId id="354"/>
            <p14:sldId id="353"/>
            <p14:sldId id="341"/>
            <p14:sldId id="342"/>
            <p14:sldId id="343"/>
            <p14:sldId id="337"/>
            <p14:sldId id="331"/>
            <p14:sldId id="344"/>
            <p14:sldId id="303"/>
            <p14:sldId id="346"/>
            <p14:sldId id="352"/>
            <p14:sldId id="285"/>
            <p14:sldId id="348"/>
            <p14:sldId id="306"/>
            <p14:sldId id="345"/>
            <p14:sldId id="349"/>
            <p14:sldId id="312"/>
            <p14:sldId id="351"/>
            <p14:sldId id="317"/>
            <p14:sldId id="355"/>
            <p14:sldId id="315"/>
            <p14:sldId id="329"/>
            <p14:sldId id="328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7" userDrawn="1">
          <p15:clr>
            <a:srgbClr val="A4A3A4"/>
          </p15:clr>
        </p15:guide>
        <p15:guide id="2" pos="32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95" autoAdjust="0"/>
    <p:restoredTop sz="92267" autoAdjust="0"/>
  </p:normalViewPr>
  <p:slideViewPr>
    <p:cSldViewPr>
      <p:cViewPr>
        <p:scale>
          <a:sx n="70" d="100"/>
          <a:sy n="70" d="100"/>
        </p:scale>
        <p:origin x="9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208" y="36"/>
      </p:cViewPr>
      <p:guideLst>
        <p:guide orient="horz" pos="2237"/>
        <p:guide pos="32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6115" cy="35644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796109" y="1"/>
            <a:ext cx="4436115" cy="35644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A2D7B296-BE02-42E5-ABE9-94C68D10A09D}" type="datetimeFigureOut">
              <a:rPr lang="de-DE" smtClean="0"/>
              <a:t>27.02.2025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742860"/>
            <a:ext cx="4436115" cy="35644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6109" y="6742860"/>
            <a:ext cx="4436115" cy="35644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BE50DA39-6C30-4EDD-96AE-60F2D97A6A6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634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C8ABDA9C-3D8E-47D6-BB6E-004C641630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944" cy="35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8" tIns="47750" rIns="95498" bIns="4775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 dirty="0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299F8DF4-5305-448C-9D67-E6DF0E660A0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800670" y="0"/>
            <a:ext cx="4433944" cy="35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8" tIns="47750" rIns="95498" bIns="4775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 altLang="de-DE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xmlns="" id="{1A0B8200-594C-4571-9F6C-219B480D8C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xmlns="" id="{93C32558-9A92-4E8A-96CA-729F0EF770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4291" y="3371969"/>
            <a:ext cx="7506032" cy="3194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8" tIns="47750" rIns="95498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Klicken Sie, um die Formate des Vorlagentextes zu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xmlns="" id="{08E3D5C6-B512-47B8-9860-64C9EE2C45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938"/>
            <a:ext cx="4433944" cy="35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8" tIns="47750" rIns="95498" bIns="4775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 dirty="0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xmlns="" id="{9AC20926-FFCD-47D0-AEA8-DA7541668A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670" y="6743938"/>
            <a:ext cx="4433944" cy="35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8" tIns="47750" rIns="95498" bIns="4775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9B0B9B7-3976-46F4-BAD6-D921BFFC4478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22857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65298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76884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Inductive inference is understood in the broad sense</a:t>
            </a:r>
            <a:r>
              <a:rPr lang="en-GB" sz="120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: </a:t>
            </a:r>
            <a:r>
              <a:rPr lang="en-GB" sz="120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-- this was common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understanding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in the 19th century and partially still today; e.g.  Pollock 1986, 42; Earman 1992; </a:t>
            </a:r>
            <a:r>
              <a:rPr lang="en-GB" sz="120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Bird </a:t>
            </a:r>
            <a:r>
              <a:rPr lang="en-GB" sz="120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1998.</a:t>
            </a:r>
            <a:endParaRPr lang="de-D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64448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581010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6716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756559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04253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If you want a strong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argument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against the view that metaphysics is post-hoc rationalization or an elaborated form of wishful thinking, then you should say: No.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11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67387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If you want a strong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argument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against the view that metaphysics is post-hoc rationalization or an elaborated form of wishful thinking, then you should say: No.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B9B7-3976-46F4-BAD6-D921BFFC4478}" type="slidenum">
              <a:rPr lang="de-DE" altLang="de-DE" smtClean="0"/>
              <a:pPr/>
              <a:t>12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080984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963682F-4570-45FB-BB4B-61E8996566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28BFF8F-FCB9-4E89-99E8-26701F72B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2D1F0C5-903D-4C44-9903-02026099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B73E7-F785-420C-B168-C1B934908F29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95870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0215B-415C-4A9C-88AC-63E7291F61A7}" type="slidenum">
              <a:rPr lang="en-US" altLang="de-DE" smtClean="0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87235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6D2F7E6-D2BD-40AF-8483-ACDBEE44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5E904B2-1363-4DA9-A5C0-2A7375FCA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0DFA2AA-9FC3-4E51-AE2D-65F58E62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C8638-5747-4793-BC62-45293EB3BA6B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978844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785EA27-D515-47AA-BAEE-F163F970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68E936F-CE98-436A-8907-D28785543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F4B21BA-0727-4AD9-ABB0-D1774ABCE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046-0846-4995-8507-155D2E50DE7C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530527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3A17A47-BA9C-4423-8255-BFA50A0D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1B41D0E-31FB-4E0D-AC6F-0B61CF76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D852501-1CCB-4A17-A219-6BA27AD4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47111-38CC-47E3-9F99-B4F9BEFCA70F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929119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0215B-415C-4A9C-88AC-63E7291F61A7}" type="slidenum">
              <a:rPr lang="en-US" altLang="de-DE" smtClean="0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650081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0215B-415C-4A9C-88AC-63E7291F61A7}" type="slidenum">
              <a:rPr lang="en-US" altLang="de-DE" smtClean="0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266001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65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34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68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9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1399DBE-7483-4D6E-AE5E-8CF09359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39361"/>
            <a:ext cx="7139136" cy="282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7A562E-6FD8-4903-8EE8-3D5BC1A7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4368" y="6439361"/>
            <a:ext cx="820149" cy="282113"/>
          </a:xfrm>
        </p:spPr>
        <p:txBody>
          <a:bodyPr/>
          <a:lstStyle>
            <a:lvl1pPr>
              <a:defRPr/>
            </a:lvl1pPr>
          </a:lstStyle>
          <a:p>
            <a:fld id="{10491DC3-29E8-42D2-9B90-AFBC9D4F0EC5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477416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48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00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71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68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984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30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559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828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138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9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0215B-415C-4A9C-88AC-63E7291F61A7}" type="slidenum">
              <a:rPr lang="en-US" altLang="de-DE" smtClean="0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5115110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2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498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926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886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992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5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768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39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837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5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F10B14-CC38-4A46-83EC-073BDFD0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C34F86-C280-4712-8DA3-B26C9974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3341D5E-AD47-448D-8B0E-C7BBBDB29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D3727-1F17-4854-B492-134319879A14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0719103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119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35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77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009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092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607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339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521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065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3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BA68356-22AA-4528-A8D0-9060A5989F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4E5CBD2-B90C-4B8D-A1A8-EA8F7D538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DE54B0E-BCAC-4260-818B-8C9D16BC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749AB-2DB9-4868-9835-776C3BC8E1E8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331673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407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09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375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86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237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489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202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6337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71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8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D19D0E4-93C9-4F04-8DB0-38E706FD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C7B6AF3-455D-481A-B2A5-386928AF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09CB2B9-DDC9-42C1-9EF0-3645F1023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E0493-D882-4601-B190-4FEA76C031BC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6415467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0833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783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455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358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1772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265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166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75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7637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0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355CD27-78D1-4850-A035-D0F78BD829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76134DB3-2871-4C38-ABCF-41098E7E4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6490288-94E4-4F94-96F5-3E7C594A2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C783C-9171-4B85-8F89-ACA8712A512C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91439279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41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6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C9535517-2978-4673-B2F9-9AADC9BBC6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A9843A0-3996-4765-BA47-9E192A3E8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A47BD03-FEEF-4DF6-B6A4-752C90AEA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0822A-5B7D-44AF-A230-20804B7D9275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65514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E82D1A2-74E9-4318-991B-7D2CAA3647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5C64ABE-FDE6-474C-AA06-18E00D07C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99EB6CD-4CD4-41A1-97D6-C41C008E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0D488-3E53-4A54-B1B2-BA809500E4E3}" type="slidenum">
              <a:rPr lang="en-US" altLang="de-DE"/>
              <a:pPr/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102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xmlns="" id="{9E66B625-D0EB-4030-A1B7-4F50424523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en-US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xmlns="" id="{695CA014-025D-45C5-9C26-A59BDBB66D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5DA82CA-98C1-4B87-B34B-1DAE9C20E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360" y="6340602"/>
            <a:ext cx="80243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9D0215B-415C-4A9C-88AC-63E7291F61A7}" type="slidenum">
              <a:rPr lang="en-US" altLang="de-DE"/>
              <a:pPr/>
              <a:t>‹Nr.›</a:t>
            </a:fld>
            <a:endParaRPr lang="en-US" altLang="de-DE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xmlns="" id="{D1011BF7-5582-4A69-B800-83FC9F6C3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57620"/>
            <a:ext cx="7067128" cy="363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8" r:id="rId2"/>
    <p:sldLayoutId id="2147483782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821" r:id="rId10"/>
    <p:sldLayoutId id="2147483765" r:id="rId11"/>
    <p:sldLayoutId id="2147483766" r:id="rId12"/>
    <p:sldLayoutId id="2147483767" r:id="rId13"/>
    <p:sldLayoutId id="2147483769" r:id="rId14"/>
    <p:sldLayoutId id="2147483820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CFB5E-D5E2-4DF6-ADCB-189E8D6F1A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0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9943D-6A48-409F-8B2D-EE59D99C88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3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4DCB5-D097-4EED-8F17-57D109BCE1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B5725-96AC-40C1-9506-785EF0543E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7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Inductive Metaphysics and Its Abductive Methodology  Gerhard Schurz   Rijeka Metphil 02/2025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B16E7-D032-4C28-AC43-F0CD12837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0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2FE60BC0-E4BC-4C2B-82CD-60BD907BD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7502" y="260648"/>
            <a:ext cx="8552532" cy="5976664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800" b="1" dirty="0" smtClean="0"/>
              <a:t>Inductive Metaphysics and Its Abductive Methodology</a:t>
            </a:r>
            <a:r>
              <a:rPr lang="en-US" altLang="de-DE" sz="2800" b="1" i="1" dirty="0" smtClean="0"/>
              <a:t> </a:t>
            </a:r>
            <a:br>
              <a:rPr lang="en-US" altLang="de-DE" sz="2800" b="1" i="1" dirty="0" smtClean="0"/>
            </a:br>
            <a:r>
              <a:rPr lang="en-US" altLang="de-DE" sz="2000" dirty="0" smtClean="0"/>
              <a:t>Gerhard Schurz (Heinrich Heine University Duesseldorf, Germany)</a:t>
            </a:r>
            <a:r>
              <a:rPr lang="en-US" altLang="de-DE" sz="2000" b="1" dirty="0" smtClean="0"/>
              <a:t> </a:t>
            </a: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</a:rPr>
              <a:t>1. Introduction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sz="2000" dirty="0" smtClean="0">
                <a:ea typeface="ＭＳ Ｐゴシック" charset="0"/>
                <a:cs typeface="ＭＳ Ｐゴシック" charset="0"/>
              </a:rPr>
              <a:t>According to the dominant tradition, metaphysics is considered as a conceptual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/>
            </a:r>
            <a:br>
              <a:rPr lang="en-GB" sz="2000" dirty="0">
                <a:ea typeface="ＭＳ Ｐゴシック" charset="0"/>
                <a:cs typeface="ＭＳ Ｐゴシック" charset="0"/>
              </a:rPr>
            </a:br>
            <a:r>
              <a:rPr lang="en-GB" sz="2000" dirty="0" smtClean="0">
                <a:ea typeface="ＭＳ Ｐゴシック" charset="0"/>
                <a:cs typeface="ＭＳ Ｐゴシック" charset="0"/>
              </a:rPr>
              <a:t>a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priori discipline (Leibniz, Kant,… </a:t>
            </a:r>
            <a:r>
              <a:rPr lang="en-US" sz="2000" dirty="0" smtClean="0"/>
              <a:t> </a:t>
            </a:r>
            <a:r>
              <a:rPr lang="en-US" sz="2000" dirty="0" smtClean="0"/>
              <a:t>K. Fine </a:t>
            </a:r>
            <a:r>
              <a:rPr lang="en-US" sz="2000" dirty="0" smtClean="0"/>
              <a:t>2012, …).</a:t>
            </a:r>
          </a:p>
          <a:p>
            <a:pPr marL="0" indent="0">
              <a:buNone/>
            </a:pPr>
            <a:r>
              <a:rPr lang="en-US" altLang="de-DE" sz="2000" dirty="0" smtClean="0"/>
              <a:t>There </a:t>
            </a:r>
            <a:r>
              <a:rPr lang="en-US" altLang="de-DE" sz="2000" dirty="0" smtClean="0"/>
              <a:t>is an </a:t>
            </a:r>
            <a:r>
              <a:rPr lang="en-US" altLang="de-DE" sz="2000" dirty="0" smtClean="0"/>
              <a:t>alternative  </a:t>
            </a:r>
            <a:r>
              <a:rPr lang="en-US" altLang="de-DE" sz="2000" i="1" dirty="0" smtClean="0"/>
              <a:t>a posteriori</a:t>
            </a:r>
            <a:r>
              <a:rPr lang="en-US" altLang="de-DE" sz="2000" dirty="0" smtClean="0"/>
              <a:t> conception of metaphysics (with informal </a:t>
            </a:r>
            <a:r>
              <a:rPr lang="en-US" altLang="de-DE" sz="2000" dirty="0"/>
              <a:t>roots going back to </a:t>
            </a:r>
            <a:r>
              <a:rPr lang="en-US" altLang="de-DE" sz="2000" dirty="0" smtClean="0"/>
              <a:t>Aristotle): </a:t>
            </a:r>
            <a:r>
              <a:rPr lang="en-US" altLang="de-DE" sz="2000" i="1" dirty="0" smtClean="0"/>
              <a:t>Inductive Metaphysics (IM</a:t>
            </a:r>
            <a:r>
              <a:rPr lang="en-US" altLang="de-DE" sz="2000" dirty="0" smtClean="0"/>
              <a:t>).</a:t>
            </a:r>
            <a:br>
              <a:rPr lang="en-US" altLang="de-DE" sz="2000" dirty="0" smtClean="0"/>
            </a:br>
            <a:r>
              <a:rPr lang="en-GB" sz="2000" dirty="0" smtClean="0">
                <a:ea typeface="ＭＳ Ｐゴシック" charset="0"/>
                <a:cs typeface="ＭＳ Ｐゴシック" charset="0"/>
              </a:rPr>
              <a:t>The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term “Inductive Metaphysics”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was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coined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by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philosophical developments </a:t>
            </a:r>
            <a:br>
              <a:rPr lang="en-GB" sz="2000" dirty="0">
                <a:ea typeface="ＭＳ Ｐゴシック" charset="0"/>
                <a:cs typeface="ＭＳ Ｐゴシック" charset="0"/>
              </a:rPr>
            </a:br>
            <a:r>
              <a:rPr lang="en-GB" sz="2000" dirty="0" smtClean="0">
                <a:ea typeface="ＭＳ Ｐゴシック" charset="0"/>
                <a:cs typeface="ＭＳ Ｐゴシック" charset="0"/>
              </a:rPr>
              <a:t>in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the late 19th and early 20</a:t>
            </a:r>
            <a:r>
              <a:rPr lang="en-GB" sz="2000" baseline="30000" dirty="0">
                <a:ea typeface="ＭＳ Ｐゴシック" charset="0"/>
                <a:cs typeface="ＭＳ Ｐゴシック" charset="0"/>
              </a:rPr>
              <a:t>th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century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(W. </a:t>
            </a:r>
            <a:r>
              <a:rPr lang="en-US" sz="2000" dirty="0" smtClean="0"/>
              <a:t>Wundt</a:t>
            </a:r>
            <a:r>
              <a:rPr lang="en-US" sz="2000" dirty="0" smtClean="0"/>
              <a:t>, </a:t>
            </a:r>
            <a:r>
              <a:rPr lang="en-US" sz="2000" dirty="0" smtClean="0"/>
              <a:t>O. Külpe</a:t>
            </a:r>
            <a:r>
              <a:rPr lang="en-US" sz="2000" dirty="0"/>
              <a:t>, </a:t>
            </a:r>
            <a:r>
              <a:rPr lang="en-US" sz="2000" dirty="0" smtClean="0"/>
              <a:t>E. Becher</a:t>
            </a:r>
            <a:r>
              <a:rPr lang="en-US" sz="2000" dirty="0" smtClean="0"/>
              <a:t>,…).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GB" sz="2000" b="1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General </a:t>
            </a:r>
            <a:r>
              <a:rPr lang="en-GB" sz="2000" b="1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characterization</a:t>
            </a:r>
            <a:r>
              <a:rPr lang="en-GB" sz="20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: </a:t>
            </a:r>
          </a:p>
          <a:p>
            <a:pPr marL="0" indent="0">
              <a:buNone/>
            </a:pPr>
            <a:r>
              <a:rPr lang="en-GB" sz="2000" dirty="0">
                <a:ea typeface="ＭＳ Ｐゴシック" charset="0"/>
                <a:cs typeface="ＭＳ Ｐゴシック" charset="0"/>
              </a:rPr>
              <a:t>Inductive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Metaphysics (IM)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aims at an a posteriori justification of metaphysical claims, based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on ampliative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inductive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and in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particular </a:t>
            </a:r>
            <a:r>
              <a:rPr lang="en-GB" sz="2000" i="1" dirty="0" smtClean="0">
                <a:ea typeface="ＭＳ Ｐゴシック" charset="0"/>
                <a:cs typeface="ＭＳ Ｐゴシック" charset="0"/>
              </a:rPr>
              <a:t>abductive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inferences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/>
            </a:r>
            <a:br>
              <a:rPr lang="en-GB" sz="2000" dirty="0" smtClean="0">
                <a:ea typeface="ＭＳ Ｐゴシック" charset="0"/>
                <a:cs typeface="ＭＳ Ｐゴシック" charset="0"/>
              </a:rPr>
            </a:br>
            <a:r>
              <a:rPr lang="en-GB" sz="2000" dirty="0" smtClean="0">
                <a:ea typeface="ＭＳ Ｐゴシック" charset="0"/>
                <a:cs typeface="ＭＳ Ｐゴシック" charset="0"/>
              </a:rPr>
              <a:t>from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empirically given data. </a:t>
            </a:r>
            <a:br>
              <a:rPr lang="en-GB" sz="2000" dirty="0" smtClean="0">
                <a:ea typeface="ＭＳ Ｐゴシック" charset="0"/>
                <a:cs typeface="ＭＳ Ｐゴシック" charset="0"/>
              </a:rPr>
            </a:br>
            <a:r>
              <a:rPr lang="en-GB" sz="2000" dirty="0" smtClean="0">
                <a:ea typeface="ＭＳ Ｐゴシック" charset="0"/>
                <a:cs typeface="ＭＳ Ｐゴシック" charset="0"/>
              </a:rPr>
              <a:t>IM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is embedded in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a methodology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that closely resembles that of science.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altLang="de-DE" sz="2000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endParaRPr lang="en-US" altLang="de-DE" sz="2000" i="1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i="1" dirty="0" smtClean="0"/>
              <a:t>		               	</a:t>
            </a:r>
            <a:endParaRPr lang="en-US" altLang="de-DE" sz="2000" i="1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i="1" dirty="0" smtClean="0"/>
              <a:t>	   							</a:t>
            </a:r>
            <a:r>
              <a:rPr lang="en-US" altLang="de-DE" sz="2000" dirty="0" smtClean="0"/>
              <a:t>						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	 </a:t>
            </a:r>
            <a:r>
              <a:rPr lang="en-US" altLang="de-DE" sz="2000" dirty="0" smtClean="0">
                <a:solidFill>
                  <a:srgbClr val="CC0000"/>
                </a:solidFill>
              </a:rPr>
              <a:t>	</a:t>
            </a:r>
            <a:r>
              <a:rPr lang="en-US" altLang="de-DE" sz="2000" dirty="0" smtClean="0"/>
              <a:t> 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000" i="1" dirty="0" smtClean="0"/>
              <a:t> </a:t>
            </a:r>
            <a:endParaRPr lang="en-US" altLang="de-DE" sz="20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4F0D632-1C0D-43A9-B7CC-B6EE20AA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3" y="6162553"/>
            <a:ext cx="7272808" cy="370697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4101" name="Foliennummernplatzhalter 5">
            <a:extLst>
              <a:ext uri="{FF2B5EF4-FFF2-40B4-BE49-F238E27FC236}">
                <a16:creationId xmlns:a16="http://schemas.microsoft.com/office/drawing/2014/main" xmlns="" id="{80298AB3-5ECF-473F-A274-BFDBE17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03385" y="6202719"/>
            <a:ext cx="5857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0EFA6D-D082-4F80-9B42-179C267F506C}" type="slidenum">
              <a:rPr lang="de-DE" altLang="de-DE">
                <a:latin typeface="Arial" panose="020B0604020202020204" pitchFamily="34" charset="0"/>
              </a:rPr>
              <a:pPr/>
              <a:t>1</a:t>
            </a:fld>
            <a:endParaRPr lang="de-DE" alt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9281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3B884DDE-80CD-486A-8FF6-3090C1E50E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7940" y="73025"/>
            <a:ext cx="9095606" cy="628332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de-DE" sz="2000" b="1" dirty="0" smtClean="0">
                <a:solidFill>
                  <a:srgbClr val="FF0000"/>
                </a:solidFill>
              </a:rPr>
              <a:t>5. Common cause abductions in science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de-DE" sz="2000" b="1" i="1" dirty="0" smtClean="0"/>
              <a:t>Example: </a:t>
            </a:r>
            <a:r>
              <a:rPr lang="en-US" altLang="de-DE" sz="2000" b="1" i="1" dirty="0" smtClean="0">
                <a:solidFill>
                  <a:srgbClr val="FF0000"/>
                </a:solidFill>
              </a:rPr>
              <a:t> </a:t>
            </a:r>
            <a:r>
              <a:rPr lang="en-US" altLang="de-DE" sz="2000" b="1" dirty="0" smtClean="0"/>
              <a:t>Abduction </a:t>
            </a:r>
            <a:r>
              <a:rPr lang="en-US" altLang="de-DE" sz="2000" b="1" dirty="0"/>
              <a:t>of </a:t>
            </a:r>
            <a:r>
              <a:rPr lang="en-US" altLang="de-DE" sz="2000" b="1" dirty="0" smtClean="0"/>
              <a:t>chemical kind concepts: </a:t>
            </a:r>
            <a:r>
              <a:rPr lang="en-US" altLang="de-DE" sz="2000" b="1" dirty="0"/>
              <a:t>Solubility in </a:t>
            </a:r>
            <a:r>
              <a:rPr lang="en-US" altLang="de-DE" sz="2000" b="1" dirty="0" smtClean="0"/>
              <a:t>water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de-DE" sz="2000" b="1" i="1" dirty="0" smtClean="0">
                <a:solidFill>
                  <a:srgbClr val="FF0000"/>
                </a:solidFill>
              </a:rPr>
              <a:t>Other examples: </a:t>
            </a:r>
            <a:r>
              <a:rPr lang="en-US" altLang="de-DE" sz="2000" dirty="0" smtClean="0"/>
              <a:t>Abduction </a:t>
            </a:r>
            <a:r>
              <a:rPr lang="en-US" altLang="de-DE" sz="2000" dirty="0"/>
              <a:t>of "force" in classical </a:t>
            </a:r>
            <a:r>
              <a:rPr lang="en-US" altLang="de-DE" sz="2000" dirty="0" smtClean="0"/>
              <a:t>physics from bodies’ trajectories.</a:t>
            </a:r>
            <a:endParaRPr lang="en-US" altLang="de-DE" sz="2000" dirty="0"/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de-DE" sz="2000" dirty="0" smtClean="0"/>
              <a:t>Abduction </a:t>
            </a:r>
            <a:r>
              <a:rPr lang="en-US" altLang="de-DE" sz="2000" dirty="0"/>
              <a:t>of </a:t>
            </a:r>
            <a:r>
              <a:rPr lang="en-US" altLang="de-DE" sz="2000" dirty="0" smtClean="0"/>
              <a:t>common ancestors from similar species </a:t>
            </a:r>
            <a:r>
              <a:rPr lang="en-US" altLang="de-DE" sz="2000" dirty="0"/>
              <a:t>in </a:t>
            </a:r>
            <a:r>
              <a:rPr lang="en-US" altLang="de-DE" sz="2000" dirty="0" smtClean="0"/>
              <a:t>evolutionary biology</a:t>
            </a:r>
            <a:r>
              <a:rPr lang="en-US" altLang="de-DE" sz="2000" dirty="0"/>
              <a:t>.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000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b="1" i="1" dirty="0">
                <a:solidFill>
                  <a:srgbClr val="FF0000"/>
                </a:solidFill>
              </a:rPr>
              <a:t>	</a:t>
            </a:r>
            <a:r>
              <a:rPr lang="en-US" altLang="de-DE" sz="2000" b="1" dirty="0">
                <a:solidFill>
                  <a:srgbClr val="FF0000"/>
                </a:solidFill>
              </a:rPr>
              <a:t> 	 		</a:t>
            </a:r>
            <a:endParaRPr lang="en-US" altLang="de-DE" sz="2000" b="1" i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b="1" i="1" dirty="0">
                <a:solidFill>
                  <a:srgbClr val="FF0000"/>
                </a:solidFill>
              </a:rPr>
              <a:t>	</a:t>
            </a:r>
            <a:r>
              <a:rPr lang="en-US" altLang="de-DE" sz="2000" b="1" dirty="0">
                <a:solidFill>
                  <a:srgbClr val="FF0000"/>
                </a:solidFill>
              </a:rPr>
              <a:t>	  		</a:t>
            </a:r>
            <a:endParaRPr lang="en-US" altLang="de-DE" sz="2000" b="1" i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dirty="0"/>
              <a:t> 							  		          	</a:t>
            </a:r>
            <a:endParaRPr lang="en-US" altLang="de-DE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de-DE" sz="2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de-DE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dirty="0"/>
              <a:t>					            					        	            			     </a:t>
            </a:r>
            <a:endParaRPr lang="en-US" altLang="de-DE" sz="2000" dirty="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dirty="0"/>
              <a:t>			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dirty="0"/>
              <a:t>					                						</a:t>
            </a: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de-DE" sz="2000" dirty="0"/>
              <a:t> </a:t>
            </a:r>
            <a:r>
              <a:rPr lang="en-US" altLang="de-DE" sz="2000" dirty="0">
                <a:sym typeface="Symbol" panose="05050102010706020507" pitchFamily="18" charset="2"/>
              </a:rPr>
              <a:t>				</a:t>
            </a:r>
            <a:r>
              <a:rPr lang="en-US" altLang="de-DE" dirty="0"/>
              <a:t>			 </a:t>
            </a:r>
            <a:endParaRPr lang="de-DE" altLang="de-DE" dirty="0"/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xmlns="" id="{2B90C9E7-08FA-45C3-B767-9F96C99F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8197" name="Foliennummernplatzhalter 5">
            <a:extLst>
              <a:ext uri="{FF2B5EF4-FFF2-40B4-BE49-F238E27FC236}">
                <a16:creationId xmlns:a16="http://schemas.microsoft.com/office/drawing/2014/main" xmlns="" id="{967B61D7-93F7-4102-95CC-DE79ADE95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AA7B726-FC58-4277-A3CF-7377A347523D}" type="slidenum">
              <a:rPr lang="de-DE" altLang="de-DE">
                <a:latin typeface="Arial" panose="020B0604020202020204" pitchFamily="34" charset="0"/>
              </a:rPr>
              <a:pPr/>
              <a:t>10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" name="Geschweifte Klammer rechts 5">
            <a:extLst>
              <a:ext uri="{FF2B5EF4-FFF2-40B4-BE49-F238E27FC236}">
                <a16:creationId xmlns:a16="http://schemas.microsoft.com/office/drawing/2014/main" xmlns="" id="{E704E3F6-F948-41E8-9180-01E46018ECF3}"/>
              </a:ext>
            </a:extLst>
          </p:cNvPr>
          <p:cNvSpPr/>
          <p:nvPr/>
        </p:nvSpPr>
        <p:spPr>
          <a:xfrm rot="10800000">
            <a:off x="3901241" y="1418981"/>
            <a:ext cx="671545" cy="3918728"/>
          </a:xfrm>
          <a:prstGeom prst="rightBrace">
            <a:avLst>
              <a:gd name="adj1" fmla="val 8333"/>
              <a:gd name="adj2" fmla="val 491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26" name="Geschweifte Klammer rechts 25">
            <a:extLst>
              <a:ext uri="{FF2B5EF4-FFF2-40B4-BE49-F238E27FC236}">
                <a16:creationId xmlns:a16="http://schemas.microsoft.com/office/drawing/2014/main" xmlns="" id="{CB89E57C-C489-4F20-BBF4-80EBE4A49BFA}"/>
              </a:ext>
            </a:extLst>
          </p:cNvPr>
          <p:cNvSpPr/>
          <p:nvPr/>
        </p:nvSpPr>
        <p:spPr>
          <a:xfrm>
            <a:off x="1250681" y="2517017"/>
            <a:ext cx="719138" cy="187220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296FBC94-A9E4-48FD-97CF-24FBBCAF800E}"/>
              </a:ext>
            </a:extLst>
          </p:cNvPr>
          <p:cNvSpPr txBox="1"/>
          <p:nvPr/>
        </p:nvSpPr>
        <p:spPr>
          <a:xfrm>
            <a:off x="272792" y="1065038"/>
            <a:ext cx="14411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Kinds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Substances</a:t>
            </a:r>
            <a:r>
              <a:rPr lang="de-DE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de-DE" sz="2000" b="1" dirty="0">
              <a:solidFill>
                <a:srgbClr val="FF000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C4ECF25A-AC31-4EAA-A396-4275FE700414}"/>
              </a:ext>
            </a:extLst>
          </p:cNvPr>
          <p:cNvSpPr txBox="1"/>
          <p:nvPr/>
        </p:nvSpPr>
        <p:spPr>
          <a:xfrm>
            <a:off x="188963" y="2858684"/>
            <a:ext cx="143122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Sugar</a:t>
            </a:r>
          </a:p>
          <a:p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Salt</a:t>
            </a:r>
          </a:p>
          <a:p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Natroncarb</a:t>
            </a:r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de-DE" sz="20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Coppersulf</a:t>
            </a:r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de-DE" sz="20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     …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CCCD3C31-1BB5-4A88-80E4-E6940D9B8CAC}"/>
              </a:ext>
            </a:extLst>
          </p:cNvPr>
          <p:cNvSpPr txBox="1"/>
          <p:nvPr/>
        </p:nvSpPr>
        <p:spPr>
          <a:xfrm>
            <a:off x="4522508" y="1070998"/>
            <a:ext cx="4112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Correlated</a:t>
            </a:r>
            <a:r>
              <a:rPr lang="de-DE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b="1" dirty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(permanent)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dispositions</a:t>
            </a:r>
            <a:r>
              <a:rPr lang="de-DE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de-DE" sz="2000" b="1" dirty="0">
              <a:solidFill>
                <a:srgbClr val="FF000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A50F2CAB-0BDE-4CCD-BF29-9A19024B5DE7}"/>
              </a:ext>
            </a:extLst>
          </p:cNvPr>
          <p:cNvSpPr txBox="1"/>
          <p:nvPr/>
        </p:nvSpPr>
        <p:spPr>
          <a:xfrm>
            <a:off x="4251023" y="1621324"/>
            <a:ext cx="4655442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eaLnBrk="1" hangingPunct="1">
              <a:spcBef>
                <a:spcPct val="20000"/>
              </a:spcBef>
            </a:pPr>
            <a:r>
              <a:rPr lang="en-US" altLang="de-DE" sz="2000" dirty="0">
                <a:solidFill>
                  <a:srgbClr val="FF0000"/>
                </a:solidFill>
                <a:latin typeface="+mn-lt"/>
              </a:rPr>
              <a:t>(1) </a:t>
            </a:r>
            <a:r>
              <a:rPr lang="en-US" altLang="de-DE" sz="2000" dirty="0">
                <a:solidFill>
                  <a:prstClr val="black"/>
                </a:solidFill>
                <a:latin typeface="+mn-lt"/>
              </a:rPr>
              <a:t>x is soluble in water 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    </a:t>
            </a:r>
            <a:r>
              <a:rPr lang="en-US" altLang="de-DE" sz="2000" dirty="0">
                <a:solidFill>
                  <a:prstClr val="black"/>
                </a:solidFill>
                <a:latin typeface="+mn-lt"/>
              </a:rPr>
              <a:t> 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  T</a:t>
            </a:r>
            <a:r>
              <a:rPr lang="en-US" altLang="de-DE" sz="2000" baseline="-25000" dirty="0" smtClean="0">
                <a:solidFill>
                  <a:prstClr val="black"/>
                </a:solidFill>
                <a:latin typeface="+mn-lt"/>
              </a:rPr>
              <a:t>1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(x</a:t>
            </a:r>
            <a:r>
              <a:rPr lang="en-US" altLang="de-DE" sz="2000" dirty="0">
                <a:solidFill>
                  <a:prstClr val="black"/>
                </a:solidFill>
                <a:latin typeface="+mn-lt"/>
              </a:rPr>
              <a:t>)  </a:t>
            </a:r>
            <a:r>
              <a:rPr lang="en-US" altLang="de-DE" sz="2000" b="1" dirty="0" smtClean="0">
                <a:cs typeface="Times New Roman"/>
                <a:sym typeface="Symbol" panose="05050102010706020507" pitchFamily="18" charset="2"/>
              </a:rPr>
              <a:t>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R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(x</a:t>
            </a:r>
            <a:r>
              <a:rPr lang="en-US" altLang="de-DE" sz="2000" dirty="0">
                <a:solidFill>
                  <a:prstClr val="black"/>
                </a:solidFill>
                <a:latin typeface="+mn-lt"/>
              </a:rPr>
              <a:t>) </a:t>
            </a: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altLang="de-DE" sz="2000" dirty="0">
                <a:solidFill>
                  <a:srgbClr val="FF0000"/>
                </a:solidFill>
                <a:latin typeface="+mn-lt"/>
              </a:rPr>
              <a:t>(2) </a:t>
            </a:r>
            <a:r>
              <a:rPr lang="en-US" altLang="de-DE" sz="2000" dirty="0">
                <a:solidFill>
                  <a:prstClr val="black"/>
                </a:solidFill>
                <a:latin typeface="+mn-lt"/>
              </a:rPr>
              <a:t>x is non-soluble in 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oil       T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(x</a:t>
            </a:r>
            <a:r>
              <a:rPr lang="en-US" altLang="de-DE" sz="2000" dirty="0">
                <a:solidFill>
                  <a:prstClr val="black"/>
                </a:solidFill>
                <a:latin typeface="+mn-lt"/>
              </a:rPr>
              <a:t>)  </a:t>
            </a:r>
            <a:r>
              <a:rPr lang="en-US" altLang="de-DE" sz="2000" b="1" dirty="0" smtClean="0">
                <a:cs typeface="Times New Roman"/>
                <a:sym typeface="Symbol" panose="05050102010706020507" pitchFamily="18" charset="2"/>
              </a:rPr>
              <a:t>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 R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de-DE" sz="2000" dirty="0" smtClean="0">
                <a:solidFill>
                  <a:prstClr val="black"/>
                </a:solidFill>
                <a:latin typeface="+mn-lt"/>
              </a:rPr>
              <a:t>(x</a:t>
            </a:r>
            <a:r>
              <a:rPr lang="en-US" altLang="de-DE" sz="2000" dirty="0">
                <a:solidFill>
                  <a:prstClr val="black"/>
                </a:solidFill>
                <a:latin typeface="+mn-lt"/>
              </a:rPr>
              <a:t>)</a:t>
            </a: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altLang="de-DE" sz="2000" dirty="0">
                <a:solidFill>
                  <a:srgbClr val="FF0000"/>
                </a:solidFill>
                <a:latin typeface="+mn-lt"/>
              </a:rPr>
              <a:t>(3) </a:t>
            </a:r>
            <a:r>
              <a:rPr lang="en-US" altLang="de-DE" sz="2000" dirty="0">
                <a:solidFill>
                  <a:prstClr val="black"/>
                </a:solidFill>
                <a:latin typeface="+mn-lt"/>
              </a:rPr>
              <a:t>x is soluble in water-similar solvents</a:t>
            </a:r>
          </a:p>
          <a:p>
            <a:r>
              <a:rPr lang="de-DE" sz="2000" dirty="0">
                <a:latin typeface="+mn-lt"/>
              </a:rPr>
              <a:t>     </a:t>
            </a:r>
            <a:r>
              <a:rPr lang="en-US" altLang="de-DE" sz="2000" dirty="0">
                <a:latin typeface="+mn-lt"/>
              </a:rPr>
              <a:t>(ammonia </a:t>
            </a:r>
            <a:r>
              <a:rPr lang="en-US" altLang="de-DE" sz="2000" dirty="0">
                <a:latin typeface="+mn-lt"/>
                <a:sym typeface="Symbol" panose="05050102010706020507" pitchFamily="18" charset="2"/>
              </a:rPr>
              <a:t></a:t>
            </a:r>
            <a:r>
              <a:rPr lang="en-US" altLang="de-DE" sz="2000" dirty="0">
                <a:latin typeface="+mn-lt"/>
              </a:rPr>
              <a:t>)  </a:t>
            </a:r>
            <a:r>
              <a:rPr lang="en-US" altLang="de-DE" sz="2000" dirty="0" smtClean="0">
                <a:latin typeface="+mn-lt"/>
              </a:rPr>
              <a:t>                   T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3</a:t>
            </a:r>
            <a:r>
              <a:rPr lang="en-US" altLang="de-DE" sz="2000" dirty="0" smtClean="0">
                <a:latin typeface="+mn-lt"/>
              </a:rPr>
              <a:t>(x</a:t>
            </a:r>
            <a:r>
              <a:rPr lang="en-US" altLang="de-DE" sz="2000" dirty="0">
                <a:latin typeface="+mn-lt"/>
              </a:rPr>
              <a:t>) </a:t>
            </a:r>
            <a:r>
              <a:rPr lang="en-US" altLang="de-DE" sz="2000" b="1" dirty="0">
                <a:cs typeface="Times New Roman"/>
                <a:sym typeface="Symbol" panose="05050102010706020507" pitchFamily="18" charset="2"/>
              </a:rPr>
              <a:t></a:t>
            </a:r>
            <a:r>
              <a:rPr lang="en-US" altLang="de-DE" sz="2000" dirty="0" smtClean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de-DE" sz="2000" dirty="0" smtClean="0">
                <a:latin typeface="+mn-lt"/>
              </a:rPr>
              <a:t> R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3</a:t>
            </a:r>
            <a:r>
              <a:rPr lang="en-US" altLang="de-DE" sz="2000" dirty="0" smtClean="0">
                <a:latin typeface="+mn-lt"/>
              </a:rPr>
              <a:t>(x</a:t>
            </a:r>
            <a:r>
              <a:rPr lang="en-US" altLang="de-DE" sz="2000" dirty="0">
                <a:latin typeface="+mn-lt"/>
              </a:rPr>
              <a:t>)</a:t>
            </a:r>
          </a:p>
          <a:p>
            <a:r>
              <a:rPr lang="en-US" altLang="de-DE" sz="2000" dirty="0">
                <a:solidFill>
                  <a:srgbClr val="FF0000"/>
                </a:solidFill>
                <a:latin typeface="+mn-lt"/>
              </a:rPr>
              <a:t>(4) </a:t>
            </a:r>
            <a:r>
              <a:rPr lang="en-US" altLang="de-DE" sz="2000" dirty="0">
                <a:latin typeface="+mn-lt"/>
              </a:rPr>
              <a:t>x not soluble in oil-similar solvents</a:t>
            </a:r>
          </a:p>
          <a:p>
            <a:r>
              <a:rPr lang="en-US" altLang="de-DE" sz="2000" dirty="0">
                <a:latin typeface="+mn-lt"/>
              </a:rPr>
              <a:t>     (benzene,</a:t>
            </a:r>
            <a:r>
              <a:rPr lang="en-US" altLang="de-DE" sz="2000" dirty="0">
                <a:latin typeface="+mn-lt"/>
                <a:sym typeface="Symbol" panose="05050102010706020507" pitchFamily="18" charset="2"/>
              </a:rPr>
              <a:t></a:t>
            </a:r>
            <a:r>
              <a:rPr lang="en-US" altLang="de-DE" sz="2000" dirty="0">
                <a:latin typeface="+mn-lt"/>
              </a:rPr>
              <a:t>)  </a:t>
            </a:r>
            <a:r>
              <a:rPr lang="en-US" altLang="de-DE" sz="2000" dirty="0" smtClean="0">
                <a:latin typeface="+mn-lt"/>
              </a:rPr>
              <a:t>		   T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4</a:t>
            </a:r>
            <a:r>
              <a:rPr lang="en-US" altLang="de-DE" sz="2000" dirty="0" smtClean="0">
                <a:latin typeface="+mn-lt"/>
              </a:rPr>
              <a:t>(x</a:t>
            </a:r>
            <a:r>
              <a:rPr lang="en-US" altLang="de-DE" sz="2000" dirty="0">
                <a:latin typeface="+mn-lt"/>
              </a:rPr>
              <a:t>)  </a:t>
            </a:r>
            <a:r>
              <a:rPr lang="en-US" altLang="de-DE" sz="2000" b="1" dirty="0">
                <a:cs typeface="Times New Roman"/>
                <a:sym typeface="Symbol" panose="05050102010706020507" pitchFamily="18" charset="2"/>
              </a:rPr>
              <a:t></a:t>
            </a:r>
            <a:r>
              <a:rPr lang="en-US" altLang="de-DE" sz="2000" dirty="0" smtClean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de-DE" sz="2000" dirty="0" smtClean="0">
                <a:latin typeface="+mn-lt"/>
              </a:rPr>
              <a:t> R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4</a:t>
            </a:r>
            <a:r>
              <a:rPr lang="en-US" altLang="de-DE" sz="2000" dirty="0" smtClean="0">
                <a:latin typeface="+mn-lt"/>
              </a:rPr>
              <a:t>(x</a:t>
            </a:r>
            <a:r>
              <a:rPr lang="en-US" altLang="de-DE" sz="2000" dirty="0">
                <a:latin typeface="+mn-lt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dirty="0">
                <a:solidFill>
                  <a:srgbClr val="FF0000"/>
                </a:solidFill>
                <a:latin typeface="+mn-lt"/>
              </a:rPr>
              <a:t>(5)</a:t>
            </a:r>
            <a:r>
              <a:rPr lang="en-US" altLang="de-DE" sz="20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de-DE" sz="2000" dirty="0">
                <a:latin typeface="+mn-lt"/>
              </a:rPr>
              <a:t>x has an increased melting point   </a:t>
            </a:r>
            <a:r>
              <a:rPr lang="en-US" altLang="de-DE" sz="2000" dirty="0">
                <a:latin typeface="+mn-lt"/>
                <a:sym typeface="Symbol" panose="05050102010706020507" pitchFamily="18" charset="2"/>
              </a:rPr>
              <a:t>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dirty="0">
                <a:latin typeface="+mn-lt"/>
                <a:sym typeface="Symbol" panose="05050102010706020507" pitchFamily="18" charset="2"/>
              </a:rPr>
              <a:t>     </a:t>
            </a:r>
            <a:r>
              <a:rPr lang="en-US" altLang="de-DE" sz="2000" dirty="0" smtClean="0">
                <a:latin typeface="+mn-lt"/>
                <a:sym typeface="Symbol" panose="05050102010706020507" pitchFamily="18" charset="2"/>
              </a:rPr>
              <a:t>			  </a:t>
            </a:r>
            <a:r>
              <a:rPr lang="en-US" altLang="de-DE" sz="2000" dirty="0" smtClean="0">
                <a:latin typeface="+mn-lt"/>
              </a:rPr>
              <a:t>T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5</a:t>
            </a:r>
            <a:r>
              <a:rPr lang="en-US" altLang="de-DE" sz="2000" dirty="0" smtClean="0">
                <a:latin typeface="+mn-lt"/>
              </a:rPr>
              <a:t>(x</a:t>
            </a:r>
            <a:r>
              <a:rPr lang="en-US" altLang="de-DE" sz="2000" dirty="0">
                <a:latin typeface="+mn-lt"/>
              </a:rPr>
              <a:t>)  </a:t>
            </a:r>
            <a:r>
              <a:rPr lang="en-US" altLang="de-DE" sz="2000" b="1" dirty="0">
                <a:cs typeface="Times New Roman"/>
                <a:sym typeface="Symbol" panose="05050102010706020507" pitchFamily="18" charset="2"/>
              </a:rPr>
              <a:t></a:t>
            </a:r>
            <a:r>
              <a:rPr lang="en-US" altLang="de-DE" sz="2000" dirty="0" smtClean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de-DE" sz="2000" dirty="0" smtClean="0">
                <a:latin typeface="+mn-lt"/>
              </a:rPr>
              <a:t> R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5</a:t>
            </a:r>
            <a:r>
              <a:rPr lang="en-US" altLang="de-DE" sz="2000" dirty="0" smtClean="0">
                <a:latin typeface="+mn-lt"/>
              </a:rPr>
              <a:t>(x</a:t>
            </a:r>
            <a:r>
              <a:rPr lang="en-US" altLang="de-DE" sz="2000" dirty="0">
                <a:latin typeface="+mn-lt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dirty="0">
                <a:solidFill>
                  <a:srgbClr val="FF0000"/>
                </a:solidFill>
                <a:latin typeface="+mn-lt"/>
              </a:rPr>
              <a:t>(6) </a:t>
            </a:r>
            <a:r>
              <a:rPr lang="en-US" altLang="de-DE" sz="2000" dirty="0">
                <a:latin typeface="+mn-lt"/>
              </a:rPr>
              <a:t>x-solutions conduct electricity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000" dirty="0">
                <a:latin typeface="+mn-lt"/>
              </a:rPr>
              <a:t>     </a:t>
            </a:r>
            <a:r>
              <a:rPr lang="en-US" altLang="de-DE" sz="2000" dirty="0" smtClean="0">
                <a:latin typeface="+mn-lt"/>
              </a:rPr>
              <a:t>			   T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6</a:t>
            </a:r>
            <a:r>
              <a:rPr lang="en-US" altLang="de-DE" sz="2000" dirty="0" smtClean="0">
                <a:latin typeface="+mn-lt"/>
              </a:rPr>
              <a:t>(x</a:t>
            </a:r>
            <a:r>
              <a:rPr lang="en-US" altLang="de-DE" sz="2000" dirty="0">
                <a:latin typeface="+mn-lt"/>
              </a:rPr>
              <a:t>)  </a:t>
            </a:r>
            <a:r>
              <a:rPr lang="en-US" altLang="de-DE" sz="2000" b="1" dirty="0">
                <a:cs typeface="Times New Roman"/>
                <a:sym typeface="Symbol" panose="05050102010706020507" pitchFamily="18" charset="2"/>
              </a:rPr>
              <a:t></a:t>
            </a:r>
            <a:r>
              <a:rPr lang="en-US" altLang="de-DE" sz="2000" dirty="0" smtClean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de-DE" sz="2000" dirty="0" smtClean="0">
                <a:latin typeface="+mn-lt"/>
              </a:rPr>
              <a:t>R</a:t>
            </a:r>
            <a:r>
              <a:rPr lang="en-US" altLang="de-DE" sz="2000" baseline="-25000" dirty="0" smtClean="0">
                <a:solidFill>
                  <a:prstClr val="black"/>
                </a:solidFill>
              </a:rPr>
              <a:t>6</a:t>
            </a:r>
            <a:r>
              <a:rPr lang="en-US" altLang="de-DE" sz="2000" dirty="0" smtClean="0">
                <a:latin typeface="+mn-lt"/>
              </a:rPr>
              <a:t>(x</a:t>
            </a:r>
            <a:r>
              <a:rPr lang="en-US" altLang="de-DE" sz="2000" dirty="0">
                <a:latin typeface="+mn-lt"/>
              </a:rPr>
              <a:t>)</a:t>
            </a:r>
          </a:p>
          <a:p>
            <a:pPr eaLnBrk="1" hangingPunct="1"/>
            <a:r>
              <a:rPr lang="en-US" altLang="de-DE" sz="2000" dirty="0">
                <a:latin typeface="+mn-lt"/>
              </a:rPr>
              <a:t> 	   …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xmlns="" id="{4BD7C9DF-45DF-4AC4-B420-80FEE0889D00}"/>
              </a:ext>
            </a:extLst>
          </p:cNvPr>
          <p:cNvSpPr txBox="1"/>
          <p:nvPr/>
        </p:nvSpPr>
        <p:spPr>
          <a:xfrm>
            <a:off x="2059393" y="1929690"/>
            <a:ext cx="180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17-18th </a:t>
            </a: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century</a:t>
            </a:r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de-DE" sz="2000" dirty="0" smtClean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Common </a:t>
            </a: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endParaRPr lang="de-DE" sz="20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retical</a:t>
            </a:r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property</a:t>
            </a:r>
            <a:endParaRPr lang="de-DE" sz="20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'</a:t>
            </a:r>
            <a:r>
              <a:rPr lang="en-US" altLang="de-DE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nature':</a:t>
            </a:r>
            <a:endParaRPr lang="en-US" altLang="de-DE" sz="2000" dirty="0">
              <a:solidFill>
                <a:prstClr val="black">
                  <a:lumMod val="95000"/>
                  <a:lumOff val="5000"/>
                </a:prst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Hydrophilic  </a:t>
            </a:r>
            <a:endParaRPr lang="de-DE" sz="2000" b="1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xmlns="" id="{6C6D21FE-6831-4D60-AABC-249B9323D8AE}"/>
              </a:ext>
            </a:extLst>
          </p:cNvPr>
          <p:cNvSpPr txBox="1"/>
          <p:nvPr/>
        </p:nvSpPr>
        <p:spPr>
          <a:xfrm>
            <a:off x="2025938" y="4240404"/>
            <a:ext cx="18753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19th </a:t>
            </a:r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century</a:t>
            </a:r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de-DE" sz="20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theoretical</a:t>
            </a:r>
            <a:r>
              <a:rPr 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model</a:t>
            </a:r>
            <a:r>
              <a:rPr lang="de-DE" sz="20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de-DE" sz="20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Electric</a:t>
            </a:r>
            <a:r>
              <a:rPr lang="de-DE" sz="20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dipole</a:t>
            </a:r>
            <a:endParaRPr lang="de-DE" sz="2000" b="1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Line 4">
            <a:extLst>
              <a:ext uri="{FF2B5EF4-FFF2-40B4-BE49-F238E27FC236}">
                <a16:creationId xmlns:a16="http://schemas.microsoft.com/office/drawing/2014/main" xmlns="" id="{57E1867D-0601-4E6A-B5AF-6F14D4F2C4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5172" y="3868682"/>
            <a:ext cx="1" cy="321746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6" grpId="0" animBg="1"/>
      <p:bldP spid="4" grpId="0"/>
      <p:bldP spid="5" grpId="0"/>
      <p:bldP spid="9" grpId="0"/>
      <p:bldP spid="10" grpId="0"/>
      <p:bldP spid="15" grpId="0"/>
      <p:bldP spid="16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xmlns="" id="{DA1C1EA7-2964-41AD-AEEC-E795DB6BE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2448" y="6356350"/>
            <a:ext cx="6768752" cy="365125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5124" name="Foliennummernplatzhalter 3">
            <a:extLst>
              <a:ext uri="{FF2B5EF4-FFF2-40B4-BE49-F238E27FC236}">
                <a16:creationId xmlns:a16="http://schemas.microsoft.com/office/drawing/2014/main" xmlns="" id="{3454EA32-2B4F-49B3-9D83-FDF02EA0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46A036D-2794-43BF-A66E-6B6B6ECF0609}" type="slidenum">
              <a:rPr lang="de-DE" altLang="de-DE">
                <a:latin typeface="Arial" panose="020B0604020202020204" pitchFamily="34" charset="0"/>
              </a:rPr>
              <a:pPr/>
              <a:t>11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3C32C1A9-0437-4D40-81BB-79BF165B60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88913"/>
            <a:ext cx="8964612" cy="6119812"/>
          </a:xfrm>
        </p:spPr>
        <p:txBody>
          <a:bodyPr rtlCol="0">
            <a:normAutofit fontScale="77500" lnSpcReduction="2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de-DE" sz="2600" dirty="0" smtClean="0"/>
              <a:t>The common cause abduction</a:t>
            </a:r>
            <a:r>
              <a:rPr lang="en-US" altLang="de-DE" sz="2600" b="1" dirty="0" smtClean="0"/>
              <a:t> </a:t>
            </a:r>
            <a:r>
              <a:rPr lang="en-US" altLang="de-DE" sz="2600" dirty="0" smtClean="0"/>
              <a:t>yields </a:t>
            </a:r>
            <a:r>
              <a:rPr lang="en-US" altLang="de-DE" sz="2600" b="1" dirty="0" smtClean="0">
                <a:solidFill>
                  <a:prstClr val="black"/>
                </a:solidFill>
              </a:rPr>
              <a:t>unification</a:t>
            </a:r>
            <a:r>
              <a:rPr lang="en-US" altLang="de-DE" sz="2600" dirty="0">
                <a:solidFill>
                  <a:prstClr val="black"/>
                </a:solidFill>
              </a:rPr>
              <a:t>: </a:t>
            </a:r>
            <a:r>
              <a:rPr lang="en-US" altLang="de-DE" sz="2600" dirty="0">
                <a:solidFill>
                  <a:prstClr val="black"/>
                </a:solidFill>
              </a:rPr>
              <a:t/>
            </a:r>
            <a:br>
              <a:rPr lang="en-US" altLang="de-DE" sz="2600" dirty="0">
                <a:solidFill>
                  <a:prstClr val="black"/>
                </a:solidFill>
              </a:rPr>
            </a:br>
            <a:r>
              <a:rPr lang="en-US" altLang="de-DE" sz="2600" dirty="0" smtClean="0">
                <a:solidFill>
                  <a:prstClr val="black"/>
                </a:solidFill>
              </a:rPr>
              <a:t>Given </a:t>
            </a:r>
            <a:r>
              <a:rPr lang="en-US" altLang="de-DE" sz="2600" dirty="0" smtClean="0">
                <a:solidFill>
                  <a:prstClr val="black"/>
                </a:solidFill>
              </a:rPr>
              <a:t>m substances and n correlated dispositions, there is a</a:t>
            </a:r>
            <a:r>
              <a:rPr lang="en-US" altLang="de-DE" sz="2600" dirty="0">
                <a:solidFill>
                  <a:prstClr val="black"/>
                </a:solidFill>
              </a:rPr>
              <a:t> </a:t>
            </a:r>
            <a:r>
              <a:rPr lang="en-US" altLang="de-DE" sz="2600" b="1" dirty="0" smtClean="0">
                <a:solidFill>
                  <a:prstClr val="black"/>
                </a:solidFill>
              </a:rPr>
              <a:t>reduction </a:t>
            </a:r>
            <a:r>
              <a:rPr lang="en-US" altLang="de-DE" sz="2600" b="1" dirty="0">
                <a:solidFill>
                  <a:prstClr val="black"/>
                </a:solidFill>
              </a:rPr>
              <a:t>of m</a:t>
            </a:r>
            <a:r>
              <a:rPr lang="de-DE" sz="2600" b="1" dirty="0">
                <a:solidFill>
                  <a:prstClr val="black"/>
                </a:solidFill>
                <a:sym typeface="Symbol" panose="05050102010706020507" pitchFamily="18" charset="2"/>
              </a:rPr>
              <a:t></a:t>
            </a:r>
            <a:r>
              <a:rPr lang="en-US" altLang="de-DE" sz="2600" b="1" dirty="0">
                <a:solidFill>
                  <a:prstClr val="black"/>
                </a:solidFill>
              </a:rPr>
              <a:t>n</a:t>
            </a:r>
            <a:r>
              <a:rPr lang="en-US" altLang="de-DE" sz="2600" b="1" baseline="300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de-DE" sz="2600" b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de-DE" sz="2600" b="1" dirty="0">
                <a:solidFill>
                  <a:prstClr val="black"/>
                </a:solidFill>
              </a:rPr>
              <a:t>empirical laws </a:t>
            </a:r>
            <a:r>
              <a:rPr lang="de-DE" altLang="de-DE" sz="2600" b="1" dirty="0" smtClean="0">
                <a:solidFill>
                  <a:prstClr val="black"/>
                </a:solidFill>
                <a:sym typeface="Symbol" panose="05050102010706020507" pitchFamily="18" charset="2"/>
              </a:rPr>
              <a:t> </a:t>
            </a:r>
            <a:r>
              <a:rPr lang="en-US" altLang="de-DE" sz="2600" b="1" dirty="0" smtClean="0">
                <a:solidFill>
                  <a:prstClr val="black"/>
                </a:solidFill>
              </a:rPr>
              <a:t>to </a:t>
            </a:r>
            <a:r>
              <a:rPr lang="en-US" altLang="de-DE" sz="2600" b="1" dirty="0">
                <a:solidFill>
                  <a:prstClr val="black"/>
                </a:solidFill>
              </a:rPr>
              <a:t>m+n</a:t>
            </a:r>
            <a:r>
              <a:rPr lang="en-US" altLang="de-DE" sz="2600" b="1" dirty="0">
                <a:solidFill>
                  <a:prstClr val="black"/>
                </a:solidFill>
              </a:rPr>
              <a:t> theoretical </a:t>
            </a:r>
            <a:r>
              <a:rPr lang="en-US" altLang="de-DE" sz="2600" b="1" dirty="0" smtClean="0">
                <a:solidFill>
                  <a:prstClr val="black"/>
                </a:solidFill>
              </a:rPr>
              <a:t>laws</a:t>
            </a:r>
            <a:r>
              <a:rPr lang="en-US" altLang="de-DE" sz="2600" dirty="0" smtClean="0">
                <a:solidFill>
                  <a:prstClr val="black"/>
                </a:solidFill>
              </a:rPr>
              <a:t>. 	</a:t>
            </a:r>
            <a:r>
              <a:rPr lang="de-DE" altLang="de-DE" sz="2600" dirty="0" smtClean="0">
                <a:solidFill>
                  <a:prstClr val="black"/>
                </a:solidFill>
                <a:sym typeface="Symbol" panose="05050102010706020507" pitchFamily="18" charset="2"/>
              </a:rPr>
              <a:t> </a:t>
            </a:r>
            <a:endParaRPr lang="en-US" altLang="de-DE" sz="26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de-DE" sz="2600" dirty="0" smtClean="0"/>
              <a:t>Entails </a:t>
            </a:r>
            <a:r>
              <a:rPr lang="en-US" altLang="de-DE" sz="2600" b="1" dirty="0" smtClean="0"/>
              <a:t>novel predictions </a:t>
            </a:r>
            <a:r>
              <a:rPr lang="en-US" altLang="de-DE" sz="2600" dirty="0" smtClean="0"/>
              <a:t>by which it is </a:t>
            </a:r>
            <a:r>
              <a:rPr lang="en-US" altLang="de-DE" sz="2600" b="1" dirty="0" smtClean="0"/>
              <a:t>independently testable</a:t>
            </a:r>
            <a:r>
              <a:rPr lang="en-US" altLang="de-DE" sz="2600" dirty="0" smtClean="0"/>
              <a:t>: </a:t>
            </a:r>
            <a:r>
              <a:rPr lang="en-US" altLang="de-DE" sz="2600" dirty="0"/>
              <a:t/>
            </a:r>
            <a:br>
              <a:rPr lang="en-US" altLang="de-DE" sz="2600" dirty="0"/>
            </a:br>
            <a:r>
              <a:rPr lang="en-US" altLang="de-DE" sz="2600" dirty="0" smtClean="0"/>
              <a:t>E.g., i</a:t>
            </a:r>
            <a:r>
              <a:rPr lang="en-US" altLang="de-DE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f a substance is soluble in water, this indicates that it is hydrophylic and will not be soluble in oil.</a:t>
            </a:r>
            <a:r>
              <a:rPr lang="de-DE" altLang="de-DE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de-DE" sz="2600" b="1" dirty="0" smtClean="0">
                <a:solidFill>
                  <a:srgbClr val="FF0000"/>
                </a:solidFill>
              </a:rPr>
              <a:t>6. The major challenge for IM:</a:t>
            </a:r>
            <a:r>
              <a:rPr lang="en-US" altLang="de-DE" sz="2600" dirty="0" smtClean="0"/>
              <a:t>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de-DE" sz="2600" b="1" dirty="0" smtClean="0"/>
              <a:t>Do metaphysical abductions also possess these two virtues?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de-DE" sz="2600" dirty="0" smtClean="0"/>
              <a:t>Some philosophers reject the transfer of abduction from natural sciences to metaphysics (Ladyman 2012, Saatsi 2017, Beebee 2018).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de-DE" sz="2600" dirty="0" smtClean="0"/>
              <a:t>Other philosophers advocate this transfer (e.g., Armstrong 1983, Paul 2012, Williamson 2016, Niiniluoto 2018, Schurz 2016, 2021).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altLang="de-DE" sz="2600" b="1" dirty="0" smtClean="0"/>
              <a:t>Do metaphysical abductions at least possess  the virtue of unification? </a:t>
            </a:r>
            <a:r>
              <a:rPr lang="en-US" altLang="de-DE" sz="2600" i="1" dirty="0" smtClean="0">
                <a:solidFill>
                  <a:srgbClr val="FF0000"/>
                </a:solidFill>
              </a:rPr>
              <a:t>Usually yes.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de-DE" sz="2600" b="1" dirty="0" smtClean="0"/>
              <a:t>Is this first virtue enough? </a:t>
            </a:r>
            <a:r>
              <a:rPr lang="en-US" altLang="de-DE" sz="2600" i="1" dirty="0" smtClean="0">
                <a:solidFill>
                  <a:srgbClr val="FF0000"/>
                </a:solidFill>
              </a:rPr>
              <a:t>This is controversial. I think: no.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de-DE" sz="2600" b="1" dirty="0" smtClean="0"/>
              <a:t>Do metaphysical abductions possess the second virtue of independent testability?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600" i="1" dirty="0" smtClean="0">
                <a:solidFill>
                  <a:srgbClr val="FF0000"/>
                </a:solidFill>
              </a:rPr>
              <a:t>Not always. But at least sometimes. </a:t>
            </a:r>
            <a:r>
              <a:rPr lang="en-US" altLang="de-DE" sz="2600" dirty="0" smtClean="0"/>
              <a:t>In the remainder I give two positive  examples</a:t>
            </a:r>
            <a:r>
              <a:rPr lang="en-US" altLang="de-DE" sz="2600" dirty="0" smtClean="0"/>
              <a:t>.</a:t>
            </a:r>
            <a:endParaRPr lang="de-DE" altLang="de-DE" sz="2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7079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xmlns="" id="{DA1C1EA7-2964-41AD-AEEC-E795DB6BE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2760" y="6356350"/>
            <a:ext cx="6696744" cy="365125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5124" name="Foliennummernplatzhalter 3">
            <a:extLst>
              <a:ext uri="{FF2B5EF4-FFF2-40B4-BE49-F238E27FC236}">
                <a16:creationId xmlns:a16="http://schemas.microsoft.com/office/drawing/2014/main" xmlns="" id="{3454EA32-2B4F-49B3-9D83-FDF02EA0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46A036D-2794-43BF-A66E-6B6B6ECF0609}" type="slidenum">
              <a:rPr lang="de-DE" altLang="de-DE">
                <a:latin typeface="Arial" panose="020B0604020202020204" pitchFamily="34" charset="0"/>
              </a:rPr>
              <a:pPr/>
              <a:t>12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3C32C1A9-0437-4D40-81BB-79BF165B60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90575" y="333375"/>
            <a:ext cx="8353425" cy="4141788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600" b="1" i="1" dirty="0" smtClean="0">
                <a:solidFill>
                  <a:srgbClr val="FF0000"/>
                </a:solidFill>
              </a:rPr>
              <a:t>On </a:t>
            </a:r>
            <a:r>
              <a:rPr lang="en-US" altLang="de-DE" sz="2600" b="1" i="1" dirty="0">
                <a:solidFill>
                  <a:srgbClr val="FF0000"/>
                </a:solidFill>
              </a:rPr>
              <a:t>the relation between </a:t>
            </a:r>
            <a:r>
              <a:rPr lang="en-US" altLang="de-DE" sz="2600" b="1" i="1" dirty="0" smtClean="0">
                <a:solidFill>
                  <a:srgbClr val="FF0000"/>
                </a:solidFill>
              </a:rPr>
              <a:t>unification </a:t>
            </a:r>
            <a:r>
              <a:rPr lang="en-US" altLang="de-DE" sz="2600" b="1" i="1" dirty="0">
                <a:solidFill>
                  <a:srgbClr val="FF0000"/>
                </a:solidFill>
              </a:rPr>
              <a:t>and independent </a:t>
            </a:r>
            <a:r>
              <a:rPr lang="en-US" altLang="de-DE" sz="2600" b="1" i="1" dirty="0" smtClean="0">
                <a:solidFill>
                  <a:srgbClr val="FF0000"/>
                </a:solidFill>
              </a:rPr>
              <a:t>testability: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600" b="1" dirty="0" smtClean="0"/>
              <a:t>Independent </a:t>
            </a:r>
            <a:r>
              <a:rPr lang="en-US" altLang="de-DE" sz="2600" b="1" dirty="0"/>
              <a:t>testability entails </a:t>
            </a:r>
            <a:r>
              <a:rPr lang="en-US" altLang="de-DE" sz="2600" b="1" dirty="0" smtClean="0"/>
              <a:t>unification:</a:t>
            </a:r>
            <a:r>
              <a:rPr lang="en-US" altLang="de-DE" sz="2600" dirty="0" smtClean="0"/>
              <a:t/>
            </a:r>
            <a:br>
              <a:rPr lang="en-US" altLang="de-DE" sz="2600" dirty="0" smtClean="0"/>
            </a:br>
            <a:r>
              <a:rPr lang="en-US" altLang="de-DE" sz="2600" dirty="0" smtClean="0"/>
              <a:t>Assume a theoretical </a:t>
            </a:r>
            <a:r>
              <a:rPr lang="en-US" altLang="de-DE" sz="2600" dirty="0"/>
              <a:t>hypothesis H is obtained by </a:t>
            </a:r>
            <a:r>
              <a:rPr lang="en-US" altLang="de-DE" sz="2600" dirty="0" smtClean="0"/>
              <a:t>fitting H's theoretical </a:t>
            </a:r>
            <a:r>
              <a:rPr lang="en-US" altLang="de-DE" sz="2600" dirty="0"/>
              <a:t>variables </a:t>
            </a:r>
            <a:r>
              <a:rPr lang="en-US" altLang="de-DE" sz="2600" dirty="0" smtClean="0"/>
              <a:t>(e.g., "God’s wishes", "forces", …)  post factum to a given  evidence E.</a:t>
            </a:r>
            <a:br>
              <a:rPr lang="en-US" altLang="de-DE" sz="2600" dirty="0" smtClean="0"/>
            </a:br>
            <a:r>
              <a:rPr lang="en-US" altLang="de-DE" sz="2600" dirty="0" smtClean="0"/>
              <a:t>Then H's independent testability </a:t>
            </a:r>
            <a:r>
              <a:rPr lang="en-US" altLang="de-DE" sz="2600" dirty="0"/>
              <a:t>requires that H implies further evidence E* that was not used in fitting </a:t>
            </a:r>
            <a:r>
              <a:rPr lang="en-US" altLang="de-DE" sz="2600" dirty="0" smtClean="0"/>
              <a:t>H; </a:t>
            </a:r>
            <a:r>
              <a:rPr lang="en-US" altLang="de-DE" sz="2600" dirty="0"/>
              <a:t>therefore </a:t>
            </a:r>
            <a:r>
              <a:rPr lang="en-US" altLang="de-DE" sz="2600" dirty="0" smtClean="0"/>
              <a:t>H unifies </a:t>
            </a:r>
            <a:r>
              <a:rPr lang="en-US" altLang="de-DE" sz="2600" dirty="0"/>
              <a:t>E* and E. </a:t>
            </a:r>
            <a:endParaRPr lang="en-US" altLang="de-DE" sz="26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600" b="1" dirty="0" smtClean="0"/>
              <a:t>In </a:t>
            </a:r>
            <a:r>
              <a:rPr lang="en-US" altLang="de-DE" sz="2600" b="1" dirty="0"/>
              <a:t>the other direction, </a:t>
            </a:r>
            <a:r>
              <a:rPr lang="en-US" altLang="de-DE" sz="2600" b="1" dirty="0" smtClean="0"/>
              <a:t>the implication fails:</a:t>
            </a:r>
            <a:r>
              <a:rPr lang="en-US" altLang="de-DE" sz="2600" dirty="0" smtClean="0"/>
              <a:t/>
            </a:r>
            <a:br>
              <a:rPr lang="en-US" altLang="de-DE" sz="2600" dirty="0" smtClean="0"/>
            </a:br>
            <a:r>
              <a:rPr lang="en-US" altLang="de-DE" sz="2600" dirty="0" smtClean="0"/>
              <a:t>Even if </a:t>
            </a:r>
            <a:r>
              <a:rPr lang="en-US" altLang="de-DE" sz="2600" dirty="0"/>
              <a:t>H unifies </a:t>
            </a:r>
            <a:r>
              <a:rPr lang="en-US" altLang="de-DE" sz="2600" dirty="0" smtClean="0"/>
              <a:t>two </a:t>
            </a:r>
            <a:r>
              <a:rPr lang="en-US" altLang="de-DE" sz="2600" dirty="0"/>
              <a:t>or several facts E and E*, </a:t>
            </a:r>
            <a:r>
              <a:rPr lang="en-US" altLang="de-DE" sz="2600" dirty="0" smtClean="0"/>
              <a:t>H </a:t>
            </a:r>
            <a:r>
              <a:rPr lang="en-US" altLang="de-DE" sz="2600" dirty="0"/>
              <a:t>could have been obtained by a simultaneous </a:t>
            </a:r>
            <a:r>
              <a:rPr lang="en-US" altLang="de-DE" sz="2600" dirty="0" smtClean="0"/>
              <a:t>fitting towards </a:t>
            </a:r>
            <a:r>
              <a:rPr lang="en-US" altLang="de-DE" sz="2600" dirty="0"/>
              <a:t>E and E*.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600" i="1" dirty="0" smtClean="0"/>
              <a:t>However:</a:t>
            </a:r>
            <a:r>
              <a:rPr lang="en-US" altLang="de-DE" sz="2600" dirty="0" smtClean="0"/>
              <a:t> the </a:t>
            </a:r>
            <a:r>
              <a:rPr lang="en-US" altLang="de-DE" sz="2600" dirty="0"/>
              <a:t>more H unifies, the </a:t>
            </a:r>
            <a:r>
              <a:rPr lang="en-US" altLang="de-DE" sz="2600" dirty="0" smtClean="0"/>
              <a:t>greater H’s chances to entail use-novel facts</a:t>
            </a:r>
            <a:br>
              <a:rPr lang="en-US" altLang="de-DE" sz="2600" dirty="0" smtClean="0"/>
            </a:br>
            <a:r>
              <a:rPr lang="en-US" altLang="de-DE" sz="2600" dirty="0" smtClean="0"/>
              <a:t>(cf. the statistical method of </a:t>
            </a:r>
            <a:r>
              <a:rPr lang="en-US" altLang="de-DE" sz="2600" b="1" dirty="0" smtClean="0"/>
              <a:t>cross-validation</a:t>
            </a:r>
            <a:r>
              <a:rPr lang="en-US" altLang="de-DE" sz="2600" dirty="0" smtClean="0"/>
              <a:t>).</a:t>
            </a:r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20274918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82490F49-2980-4518-9639-0020A05BFF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4384" y="188913"/>
            <a:ext cx="8496944" cy="61674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</a:rPr>
              <a:t>6 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. Example 1: Justifying Perceptual Realism by Common Cause Abduction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b="1" i="1" dirty="0" smtClean="0">
                <a:solidFill>
                  <a:srgbClr val="FF0000"/>
                </a:solidFill>
              </a:rPr>
              <a:t>Thesis: </a:t>
            </a:r>
            <a:r>
              <a:rPr lang="en-US" altLang="de-DE" sz="2000" i="1" dirty="0" smtClean="0">
                <a:solidFill>
                  <a:srgbClr val="FF0000"/>
                </a:solidFill>
              </a:rPr>
              <a:t> </a:t>
            </a:r>
            <a:r>
              <a:rPr lang="en-US" altLang="de-DE" sz="2000" b="1" dirty="0"/>
              <a:t>Justification of </a:t>
            </a:r>
            <a:r>
              <a:rPr lang="en-US" altLang="de-DE" sz="2000" b="1" dirty="0" smtClean="0"/>
              <a:t>perceptual </a:t>
            </a:r>
            <a:r>
              <a:rPr lang="en-US" altLang="de-DE" sz="2000" b="1" dirty="0"/>
              <a:t>realism </a:t>
            </a:r>
            <a:r>
              <a:rPr lang="en-US" altLang="de-DE" sz="2000" b="1" dirty="0" smtClean="0"/>
              <a:t>works </a:t>
            </a:r>
            <a:r>
              <a:rPr lang="en-US" altLang="de-DE" sz="2000" b="1" dirty="0"/>
              <a:t>in the same way as abduction in </a:t>
            </a:r>
            <a:r>
              <a:rPr lang="en-US" altLang="de-DE" sz="2000" b="1" dirty="0" smtClean="0"/>
              <a:t>science</a:t>
            </a:r>
            <a:r>
              <a:rPr lang="en-US" altLang="de-DE" sz="2000" dirty="0" smtClean="0"/>
              <a:t>, although unconsciously (Moser 1989, Vogel 2005, Niiniluoto 2018 ...)</a:t>
            </a:r>
            <a:r>
              <a:rPr lang="en-US" altLang="de-DE" sz="2000" b="1" dirty="0" smtClean="0"/>
              <a:t>:</a:t>
            </a: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/>
              <a:t>There </a:t>
            </a:r>
            <a:r>
              <a:rPr lang="en-US" sz="2000" dirty="0"/>
              <a:t>are strict correlations between </a:t>
            </a:r>
            <a:r>
              <a:rPr lang="en-US" sz="2000" dirty="0" smtClean="0"/>
              <a:t>our visual </a:t>
            </a:r>
            <a:r>
              <a:rPr lang="en-US" sz="2000" dirty="0"/>
              <a:t>2D perceptions </a:t>
            </a:r>
            <a:r>
              <a:rPr lang="en-US" sz="2000" dirty="0" smtClean="0"/>
              <a:t>of given </a:t>
            </a:r>
            <a:r>
              <a:rPr lang="en-US" sz="2000" dirty="0"/>
              <a:t>objects from </a:t>
            </a:r>
            <a:r>
              <a:rPr lang="en-US" sz="2000" dirty="0" smtClean="0"/>
              <a:t>different positions –  internal perception dispositions of the form: "if </a:t>
            </a:r>
            <a:r>
              <a:rPr lang="en-US" sz="2000" dirty="0"/>
              <a:t>I </a:t>
            </a:r>
            <a:r>
              <a:rPr lang="en-US" sz="2000" dirty="0" smtClean="0"/>
              <a:t>look from this viewpoint, I have this-and-this visual impression".</a:t>
            </a:r>
            <a:endParaRPr lang="en-US" sz="2000" dirty="0"/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Moreover</a:t>
            </a:r>
            <a:r>
              <a:rPr lang="en-US" sz="2000" i="1" dirty="0">
                <a:solidFill>
                  <a:srgbClr val="FF0000"/>
                </a:solidFill>
              </a:rPr>
              <a:t>: </a:t>
            </a:r>
            <a:r>
              <a:rPr lang="en-US" sz="2000" dirty="0"/>
              <a:t>these visual dispositions are intercorrelated </a:t>
            </a:r>
            <a:r>
              <a:rPr lang="en-US" sz="2000" dirty="0" smtClean="0"/>
              <a:t>with tactile perceptions.</a:t>
            </a:r>
            <a:endParaRPr lang="en-US" sz="2000" dirty="0"/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The </a:t>
            </a:r>
            <a:r>
              <a:rPr lang="en-US" sz="2000" i="1" dirty="0">
                <a:solidFill>
                  <a:srgbClr val="FF0000"/>
                </a:solidFill>
              </a:rPr>
              <a:t>best </a:t>
            </a:r>
            <a:r>
              <a:rPr lang="en-US" sz="2000" i="1" dirty="0" smtClean="0">
                <a:solidFill>
                  <a:srgbClr val="FF0000"/>
                </a:solidFill>
              </a:rPr>
              <a:t> explanation</a:t>
            </a:r>
            <a:r>
              <a:rPr lang="en-US" sz="2000" i="1" dirty="0">
                <a:solidFill>
                  <a:srgbClr val="FF0000"/>
                </a:solidFill>
              </a:rPr>
              <a:t>: </a:t>
            </a:r>
            <a:r>
              <a:rPr lang="en-US" sz="2000" dirty="0" smtClean="0"/>
              <a:t>Is their explanation by a 3D </a:t>
            </a:r>
            <a:r>
              <a:rPr lang="en-US" sz="2000" dirty="0"/>
              <a:t>object in 3D </a:t>
            </a:r>
            <a:r>
              <a:rPr lang="en-US" sz="2000" dirty="0" smtClean="0"/>
              <a:t>space that causes our position-dependent </a:t>
            </a:r>
            <a:r>
              <a:rPr lang="en-US" sz="2000" dirty="0"/>
              <a:t>2D images </a:t>
            </a:r>
            <a:r>
              <a:rPr lang="en-US" sz="2000" b="1" dirty="0" smtClean="0"/>
              <a:t>by the laws </a:t>
            </a:r>
            <a:r>
              <a:rPr lang="en-US" sz="2000" b="1" dirty="0"/>
              <a:t>of perspectival projection of light rays</a:t>
            </a:r>
            <a:r>
              <a:rPr lang="en-US" sz="2000" dirty="0"/>
              <a:t>.</a:t>
            </a: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/>
              <a:t>Is </a:t>
            </a:r>
            <a:r>
              <a:rPr lang="en-US" sz="2000" b="1" dirty="0" smtClean="0"/>
              <a:t>predictively</a:t>
            </a:r>
            <a:r>
              <a:rPr lang="en-US" sz="2000" dirty="0" smtClean="0"/>
              <a:t> </a:t>
            </a:r>
            <a:r>
              <a:rPr lang="en-US" sz="2000" b="1" dirty="0"/>
              <a:t>extremely powerful</a:t>
            </a:r>
            <a:r>
              <a:rPr lang="en-US" sz="2000" dirty="0"/>
              <a:t> (</a:t>
            </a:r>
            <a:r>
              <a:rPr lang="en-US" sz="2000" dirty="0" smtClean="0"/>
              <a:t>Clarke 2013). </a:t>
            </a:r>
            <a:br>
              <a:rPr lang="en-US" sz="2000" dirty="0" smtClean="0"/>
            </a:br>
            <a:r>
              <a:rPr lang="en-US" sz="2000" dirty="0" smtClean="0"/>
              <a:t>Achieves </a:t>
            </a:r>
            <a:r>
              <a:rPr lang="en-US" sz="2000" dirty="0"/>
              <a:t>powerful </a:t>
            </a:r>
            <a:r>
              <a:rPr lang="en-US" sz="2000" b="1" dirty="0" smtClean="0"/>
              <a:t>unification</a:t>
            </a:r>
            <a:r>
              <a:rPr lang="en-US" sz="2000" dirty="0" smtClean="0"/>
              <a:t>.</a:t>
            </a: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>
                <a:solidFill>
                  <a:srgbClr val="FF0000"/>
                </a:solidFill>
              </a:rPr>
              <a:t> </a:t>
            </a:r>
            <a:endParaRPr lang="en-US" altLang="de-DE" sz="2000" dirty="0">
              <a:solidFill>
                <a:srgbClr val="FF0000"/>
              </a:solidFill>
            </a:endParaRP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C387DB73-4EF6-43AD-A671-C0F25900C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14341" name="Foliennummernplatzhalter 5">
            <a:extLst>
              <a:ext uri="{FF2B5EF4-FFF2-40B4-BE49-F238E27FC236}">
                <a16:creationId xmlns:a16="http://schemas.microsoft.com/office/drawing/2014/main" xmlns="" id="{9E28688C-D1DF-4629-93D8-2E595B08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FE059D2-1CDF-470D-82F4-44341B395249}" type="slidenum">
              <a:rPr lang="de-DE" altLang="de-DE">
                <a:latin typeface="Arial" panose="020B0604020202020204" pitchFamily="34" charset="0"/>
              </a:rPr>
              <a:pPr/>
              <a:t>13</a:t>
            </a:fld>
            <a:endParaRPr lang="de-DE" altLang="de-D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82490F49-2980-4518-9639-0020A05BFF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88913"/>
            <a:ext cx="8496944" cy="61674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</a:rPr>
              <a:t> </a:t>
            </a:r>
            <a:endParaRPr lang="en-US" sz="2000" dirty="0" smtClean="0"/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 smtClean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 smtClean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 smtClean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 smtClean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 smtClean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000" dirty="0">
              <a:solidFill>
                <a:srgbClr val="FF0000"/>
              </a:solidFill>
            </a:endParaRP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C387DB73-4EF6-43AD-A671-C0F25900C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14341" name="Foliennummernplatzhalter 5">
            <a:extLst>
              <a:ext uri="{FF2B5EF4-FFF2-40B4-BE49-F238E27FC236}">
                <a16:creationId xmlns:a16="http://schemas.microsoft.com/office/drawing/2014/main" xmlns="" id="{9E28688C-D1DF-4629-93D8-2E595B08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FE059D2-1CDF-470D-82F4-44341B395249}" type="slidenum">
              <a:rPr lang="de-DE" altLang="de-DE">
                <a:latin typeface="Arial" panose="020B0604020202020204" pitchFamily="34" charset="0"/>
              </a:rPr>
              <a:pPr/>
              <a:t>14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8913"/>
            <a:ext cx="5705006" cy="516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6721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76975"/>
            <a:ext cx="7315214" cy="4684490"/>
          </a:xfrm>
          <a:prstGeom prst="rect">
            <a:avLst/>
          </a:prstGeom>
        </p:spPr>
      </p:pic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EABC1A0B-A46C-40DF-A1EC-82669E066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799" y="188449"/>
            <a:ext cx="8757697" cy="6048399"/>
          </a:xfrm>
        </p:spPr>
        <p:txBody>
          <a:bodyPr/>
          <a:lstStyle/>
          <a:p>
            <a:pPr marL="0" indent="0" eaLnBrk="1" hangingPunct="1">
              <a:buNone/>
              <a:tabLst>
                <a:tab pos="361950" algn="l"/>
              </a:tabLst>
            </a:pPr>
            <a:r>
              <a:rPr lang="en-US" altLang="de-DE" sz="2000" dirty="0">
                <a:solidFill>
                  <a:srgbClr val="FF0000"/>
                </a:solidFill>
              </a:rPr>
              <a:t>But is perceptual realism (PR) really the 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best</a:t>
            </a:r>
            <a:r>
              <a:rPr lang="en-US" altLang="de-DE" sz="2000" dirty="0" smtClean="0">
                <a:solidFill>
                  <a:srgbClr val="FF0000"/>
                </a:solidFill>
              </a:rPr>
              <a:t> explanation </a:t>
            </a:r>
            <a:r>
              <a:rPr lang="en-US" altLang="de-DE" sz="2000" dirty="0">
                <a:solidFill>
                  <a:srgbClr val="FF0000"/>
                </a:solidFill>
              </a:rPr>
              <a:t>of </a:t>
            </a:r>
            <a:r>
              <a:rPr lang="en-US" altLang="de-DE" sz="2000" dirty="0" smtClean="0">
                <a:solidFill>
                  <a:srgbClr val="FF0000"/>
                </a:solidFill>
              </a:rPr>
              <a:t>our </a:t>
            </a:r>
            <a:r>
              <a:rPr lang="en-US" altLang="de-DE" sz="2000" smtClean="0">
                <a:solidFill>
                  <a:srgbClr val="FF0000"/>
                </a:solidFill>
              </a:rPr>
              <a:t>sense </a:t>
            </a:r>
            <a:r>
              <a:rPr lang="en-US" altLang="de-DE" sz="2000" smtClean="0">
                <a:solidFill>
                  <a:srgbClr val="FF0000"/>
                </a:solidFill>
              </a:rPr>
              <a:t>experience</a:t>
            </a:r>
            <a:r>
              <a:rPr lang="en-US" altLang="de-DE" sz="2000" dirty="0" smtClean="0">
                <a:solidFill>
                  <a:srgbClr val="FF0000"/>
                </a:solidFill>
              </a:rPr>
              <a:t>?    </a:t>
            </a:r>
          </a:p>
          <a:p>
            <a:pPr marL="0" indent="0" eaLnBrk="1" hangingPunct="1">
              <a:buNone/>
              <a:tabLst>
                <a:tab pos="361950" algn="l"/>
              </a:tabLst>
            </a:pPr>
            <a:r>
              <a:rPr lang="en-US" altLang="de-DE" sz="2000" dirty="0" smtClean="0">
                <a:solidFill>
                  <a:srgbClr val="FF0000"/>
                </a:solidFill>
              </a:rPr>
              <a:t>What </a:t>
            </a:r>
            <a:r>
              <a:rPr lang="en-US" altLang="de-DE" sz="2000" dirty="0">
                <a:solidFill>
                  <a:srgbClr val="FF0000"/>
                </a:solidFill>
              </a:rPr>
              <a:t>about </a:t>
            </a:r>
            <a:r>
              <a:rPr lang="en-US" altLang="de-DE" sz="2000" dirty="0" smtClean="0">
                <a:solidFill>
                  <a:srgbClr val="FF0000"/>
                </a:solidFill>
              </a:rPr>
              <a:t>the alternative BIV (brain in the  vat) explanation? </a:t>
            </a:r>
          </a:p>
          <a:p>
            <a:pPr marL="0" indent="0" eaLnBrk="1" hangingPunct="1">
              <a:buNone/>
              <a:tabLst>
                <a:tab pos="361950" algn="l"/>
              </a:tabLst>
            </a:pPr>
            <a:r>
              <a:rPr lang="en-US" altLang="de-DE" sz="2000" b="1" dirty="0" smtClean="0">
                <a:ea typeface="Times New Roman" panose="02020603050405020304" pitchFamily="18" charset="0"/>
              </a:rPr>
              <a:t>Proposed </a:t>
            </a:r>
            <a:r>
              <a:rPr lang="en-US" altLang="de-DE" sz="2000" b="1" dirty="0">
                <a:ea typeface="Times New Roman" panose="02020603050405020304" pitchFamily="18" charset="0"/>
              </a:rPr>
              <a:t>solution </a:t>
            </a:r>
            <a:r>
              <a:rPr lang="en-US" altLang="de-DE" sz="2000" b="1" dirty="0" smtClean="0">
                <a:ea typeface="Times New Roman" panose="02020603050405020304" pitchFamily="18" charset="0"/>
              </a:rPr>
              <a:t>of the BIV problem</a:t>
            </a:r>
            <a:r>
              <a:rPr lang="en-US" altLang="de-DE" sz="2000" b="1" dirty="0">
                <a:ea typeface="Times New Roman" panose="02020603050405020304" pitchFamily="18" charset="0"/>
              </a:rPr>
              <a:t>:</a:t>
            </a:r>
          </a:p>
          <a:p>
            <a:pPr marL="0" lvl="0" indent="0">
              <a:spcBef>
                <a:spcPts val="600"/>
              </a:spcBef>
              <a:buNone/>
              <a:tabLst>
                <a:tab pos="215900" algn="l"/>
              </a:tabLst>
            </a:pPr>
            <a:r>
              <a:rPr lang="en-US" altLang="de-DE" sz="2000" dirty="0" smtClean="0">
                <a:ea typeface="Times New Roman" panose="02020603050405020304" pitchFamily="18" charset="0"/>
              </a:rPr>
              <a:t>The BIV explanation  assumes an </a:t>
            </a:r>
            <a:r>
              <a:rPr lang="en-US" altLang="de-DE" sz="20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isomorphic </a:t>
            </a:r>
            <a:r>
              <a:rPr lang="en-US" altLang="de-DE" sz="2000" b="1" dirty="0">
                <a:solidFill>
                  <a:srgbClr val="FF0000"/>
                </a:solidFill>
                <a:ea typeface="Times New Roman" panose="02020603050405020304" pitchFamily="18" charset="0"/>
              </a:rPr>
              <a:t>copy </a:t>
            </a:r>
            <a:r>
              <a:rPr lang="en-US" altLang="de-DE" sz="2000" dirty="0">
                <a:ea typeface="Times New Roman" panose="02020603050405020304" pitchFamily="18" charset="0"/>
              </a:rPr>
              <a:t>of the ordinary realist explanation </a:t>
            </a:r>
            <a:r>
              <a:rPr lang="en-US" altLang="de-DE" sz="2000" dirty="0" smtClean="0">
                <a:ea typeface="Times New Roman" panose="02020603050405020304" pitchFamily="18" charset="0"/>
              </a:rPr>
              <a:t>within </a:t>
            </a:r>
            <a:r>
              <a:rPr lang="en-US" altLang="de-DE" sz="2000" dirty="0">
                <a:ea typeface="Times New Roman" panose="02020603050405020304" pitchFamily="18" charset="0"/>
              </a:rPr>
              <a:t>the </a:t>
            </a:r>
            <a:r>
              <a:rPr lang="en-US" altLang="de-DE" sz="2000" dirty="0" smtClean="0">
                <a:ea typeface="Times New Roman" panose="02020603050405020304" pitchFamily="18" charset="0"/>
              </a:rPr>
              <a:t>supercomputer and makes</a:t>
            </a:r>
            <a:r>
              <a:rPr lang="en-US" altLang="de-DE" sz="2000" b="1" dirty="0" smtClean="0">
                <a:ea typeface="Times New Roman" panose="02020603050405020304" pitchFamily="18" charset="0"/>
              </a:rPr>
              <a:t> additional assumptions</a:t>
            </a:r>
            <a:r>
              <a:rPr lang="en-US" altLang="de-DE" sz="2000" dirty="0" smtClean="0">
                <a:ea typeface="Times New Roman" panose="02020603050405020304" pitchFamily="18" charset="0"/>
              </a:rPr>
              <a:t>. </a:t>
            </a:r>
          </a:p>
          <a:p>
            <a:pPr marL="0" lvl="0" indent="0">
              <a:spcBef>
                <a:spcPts val="600"/>
              </a:spcBef>
              <a:buNone/>
              <a:tabLst>
                <a:tab pos="215900" algn="l"/>
              </a:tabLst>
            </a:pPr>
            <a:r>
              <a:rPr lang="en-GB" sz="2000" dirty="0" smtClean="0"/>
              <a:t>Therefore, the </a:t>
            </a:r>
            <a:r>
              <a:rPr lang="en-GB" sz="2000" b="1" dirty="0" smtClean="0"/>
              <a:t>prior probability</a:t>
            </a:r>
            <a:r>
              <a:rPr lang="en-GB" sz="2000" dirty="0" smtClean="0"/>
              <a:t> of </a:t>
            </a:r>
            <a:r>
              <a:rPr lang="en-GB" sz="2000" dirty="0"/>
              <a:t>BIV </a:t>
            </a:r>
            <a:r>
              <a:rPr lang="en-GB" sz="2000" dirty="0" smtClean="0"/>
              <a:t>must be much </a:t>
            </a:r>
            <a:r>
              <a:rPr lang="en-GB" sz="2000" dirty="0"/>
              <a:t>smaller than </a:t>
            </a:r>
            <a:r>
              <a:rPr lang="en-GB" sz="2000" dirty="0" smtClean="0"/>
              <a:t>that of PR</a:t>
            </a:r>
            <a:r>
              <a:rPr lang="en-GB" sz="2000" i="1" dirty="0" smtClean="0"/>
              <a:t>.</a:t>
            </a:r>
            <a:endParaRPr lang="en-US" altLang="de-DE" sz="2000" i="1" dirty="0" smtClean="0">
              <a:ea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None/>
              <a:tabLst>
                <a:tab pos="215900" algn="l"/>
              </a:tabLst>
            </a:pPr>
            <a:r>
              <a:rPr lang="en-US" altLang="de-DE" sz="2000" dirty="0" smtClean="0"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Bef>
                <a:spcPct val="0"/>
              </a:spcBef>
              <a:buNone/>
              <a:tabLst>
                <a:tab pos="215900" algn="l"/>
              </a:tabLst>
            </a:pPr>
            <a:endParaRPr lang="en-US" altLang="de-DE" sz="20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None/>
              <a:tabLst>
                <a:tab pos="215900" algn="l"/>
              </a:tabLst>
            </a:pPr>
            <a:endParaRPr lang="de-DE" altLang="de-DE" sz="6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  <a:tabLst>
                <a:tab pos="215900" algn="l"/>
              </a:tabLst>
            </a:pPr>
            <a:r>
              <a:rPr lang="de-DE" altLang="de-DE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de-DE" sz="2000" b="1" dirty="0" smtClean="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de-DE" sz="2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de-DE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de-DE" sz="2400" b="1" dirty="0"/>
              <a:t> </a:t>
            </a:r>
            <a:endParaRPr lang="en-US" altLang="de-DE" sz="2400" dirty="0">
              <a:solidFill>
                <a:srgbClr val="FF0000"/>
              </a:solidFill>
            </a:endParaRP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C4C07B48-EE31-41A6-BD7D-74BD06477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17413" name="Foliennummernplatzhalter 5">
            <a:extLst>
              <a:ext uri="{FF2B5EF4-FFF2-40B4-BE49-F238E27FC236}">
                <a16:creationId xmlns:a16="http://schemas.microsoft.com/office/drawing/2014/main" xmlns="" id="{D7A291FE-674A-423E-BBC4-A5024DC4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6CD61AF-F315-4878-9137-F136E01E03B4}" type="slidenum">
              <a:rPr lang="de-DE" altLang="de-DE">
                <a:latin typeface="Arial" panose="020B0604020202020204" pitchFamily="34" charset="0"/>
              </a:rPr>
              <a:pPr/>
              <a:t>15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2154" y="-676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5FCBF3A9-3BF0-44DC-A3C5-5D208C0D37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536" y="228189"/>
            <a:ext cx="8424936" cy="5937116"/>
          </a:xfr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de-DE" sz="2000" b="1" dirty="0" smtClean="0">
                <a:solidFill>
                  <a:srgbClr val="FF0000"/>
                </a:solidFill>
              </a:rPr>
              <a:t>7. </a:t>
            </a:r>
            <a:r>
              <a:rPr lang="en-US" altLang="de-DE" sz="2000" b="1" dirty="0">
                <a:solidFill>
                  <a:srgbClr val="FF0000"/>
                </a:solidFill>
              </a:rPr>
              <a:t>Justifying Abduction by 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Causality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de-DE" sz="2000" b="1" i="1" dirty="0" smtClean="0"/>
              <a:t>Possible </a:t>
            </a:r>
            <a:r>
              <a:rPr lang="en-US" altLang="de-DE" sz="2000" b="1" i="1" dirty="0"/>
              <a:t>criticism: </a:t>
            </a:r>
            <a:r>
              <a:rPr lang="en-US" altLang="de-DE" sz="2000" dirty="0" smtClean="0"/>
              <a:t>The criteria of </a:t>
            </a:r>
            <a:r>
              <a:rPr lang="en-US" altLang="de-DE" sz="2000" dirty="0"/>
              <a:t>unificatory explanations and novel </a:t>
            </a:r>
            <a:r>
              <a:rPr lang="en-US" altLang="de-DE" sz="2000"/>
              <a:t>predictions </a:t>
            </a:r>
            <a:r>
              <a:rPr lang="en-US" altLang="de-DE" sz="2000" smtClean="0"/>
              <a:t>are </a:t>
            </a:r>
            <a:r>
              <a:rPr lang="en-US" altLang="de-DE" sz="2000" dirty="0"/>
              <a:t>merely </a:t>
            </a:r>
            <a:r>
              <a:rPr lang="en-US" altLang="de-DE" sz="2000" b="1" dirty="0"/>
              <a:t>instrumentalistic</a:t>
            </a:r>
            <a:r>
              <a:rPr lang="en-US" altLang="de-DE" sz="2000" dirty="0"/>
              <a:t>.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de-DE" sz="2000" dirty="0" smtClean="0"/>
              <a:t>What </a:t>
            </a:r>
            <a:r>
              <a:rPr lang="en-US" altLang="de-DE" sz="2000" dirty="0"/>
              <a:t>entitles us to assume that </a:t>
            </a:r>
            <a:r>
              <a:rPr lang="en-US" altLang="de-DE" sz="2000" dirty="0" smtClean="0"/>
              <a:t>the abducted 'common cause' really exists? </a:t>
            </a:r>
            <a:r>
              <a:rPr lang="en-US" altLang="de-DE" sz="2000" dirty="0" smtClean="0"/>
              <a:t>  </a:t>
            </a:r>
            <a:r>
              <a:rPr lang="en-US" altLang="de-DE" sz="2000" i="1" dirty="0" smtClean="0"/>
              <a:t> </a:t>
            </a:r>
            <a:endParaRPr lang="en-US" altLang="de-DE" sz="2000" i="1" dirty="0" smtClean="0"/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de-DE" sz="2000" dirty="0" smtClean="0"/>
              <a:t>Shouldn’t we better confine ourselves to the instrumentalistic position?</a:t>
            </a:r>
            <a:endParaRPr lang="en-US" altLang="de-DE" sz="2000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en-US" altLang="de-DE" sz="2000" b="1" i="1" dirty="0" smtClean="0">
                <a:solidFill>
                  <a:srgbClr val="FF0000"/>
                </a:solidFill>
              </a:rPr>
              <a:t>Proposal: </a:t>
            </a:r>
            <a:r>
              <a:rPr lang="en-US" altLang="de-DE" sz="2000" dirty="0" smtClean="0"/>
              <a:t>Theory-generating abduction is justifiable by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 </a:t>
            </a:r>
            <a:r>
              <a:rPr lang="en-US" altLang="de-DE" sz="2000" dirty="0" smtClean="0"/>
              <a:t>the following weak </a:t>
            </a:r>
            <a:r>
              <a:rPr lang="en-US" altLang="de-DE" sz="2000" smtClean="0"/>
              <a:t>causality </a:t>
            </a:r>
            <a:r>
              <a:rPr lang="en-US" altLang="de-DE" sz="2000" smtClean="0"/>
              <a:t>principle</a:t>
            </a:r>
            <a:r>
              <a:rPr lang="en-US" altLang="de-DE" sz="2000" smtClean="0"/>
              <a:t>:</a:t>
            </a:r>
            <a:endParaRPr lang="en-US" altLang="de-DE" sz="2000" b="1" dirty="0" smtClean="0">
              <a:solidFill>
                <a:srgbClr val="C0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(</a:t>
            </a:r>
            <a:r>
              <a:rPr lang="en-US" altLang="de-DE" sz="2000" b="1" dirty="0">
                <a:solidFill>
                  <a:srgbClr val="FF0000"/>
                </a:solidFill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C):</a:t>
            </a:r>
            <a:r>
              <a:rPr lang="en-US" altLang="de-DE" sz="2000" i="1" dirty="0">
                <a:solidFill>
                  <a:srgbClr val="C00000"/>
                </a:solidFill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 </a:t>
            </a:r>
            <a:r>
              <a:rPr lang="en-US" altLang="de-DE" sz="2000" dirty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If two properties or events </a:t>
            </a: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are probabilistically dependent</a:t>
            </a:r>
            <a:r>
              <a:rPr lang="en-US" altLang="de-DE" sz="2000" dirty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, then either </a:t>
            </a: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one</a:t>
            </a:r>
            <a:b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</a:b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is </a:t>
            </a:r>
            <a:r>
              <a:rPr lang="en-US" altLang="de-DE" sz="2000" dirty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a cause of the other, </a:t>
            </a: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or both are </a:t>
            </a:r>
            <a:r>
              <a:rPr lang="en-US" altLang="de-DE" sz="2000" dirty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effects of </a:t>
            </a: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one or several common cause(s)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(</a:t>
            </a:r>
            <a:r>
              <a:rPr lang="en-US" altLang="de-DE" sz="2000" dirty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implied </a:t>
            </a: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by Markov </a:t>
            </a:r>
            <a:r>
              <a:rPr lang="en-US" altLang="de-DE" sz="2000" dirty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condition, cf</a:t>
            </a: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</a:rPr>
              <a:t>. </a:t>
            </a:r>
            <a:r>
              <a:rPr lang="en-US" altLang="de-DE" sz="2000" dirty="0" smtClean="0">
                <a:effectLst>
                  <a:glow rad="431800">
                    <a:srgbClr val="FFFF00">
                      <a:alpha val="40000"/>
                    </a:srgbClr>
                  </a:glow>
                </a:effectLst>
                <a:sym typeface="Symbol" pitchFamily="18" charset="2"/>
              </a:rPr>
              <a:t>Spirtes</a:t>
            </a:r>
            <a:r>
              <a:rPr lang="en-US" altLang="de-DE" sz="2000" dirty="0">
                <a:effectLst>
                  <a:glow rad="431800">
                    <a:srgbClr val="FFFF00">
                      <a:alpha val="40000"/>
                    </a:srgbClr>
                  </a:glow>
                </a:effectLst>
                <a:sym typeface="Symbol" pitchFamily="18" charset="2"/>
              </a:rPr>
              <a:t>, Glymour, Scheines 2000; Pearl 2009).</a:t>
            </a:r>
            <a:endParaRPr lang="en-US" altLang="de-DE" sz="2000" dirty="0" smtClean="0">
              <a:effectLst>
                <a:glow rad="431800">
                  <a:srgbClr val="FFFF00">
                    <a:alpha val="40000"/>
                  </a:srgbClr>
                </a:glow>
              </a:effectLst>
              <a:sym typeface="Symbol" pitchFamily="18" charset="2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altLang="de-DE" sz="2000" i="1" smtClean="0"/>
              <a:t>Note: </a:t>
            </a:r>
            <a:r>
              <a:rPr lang="en-US" altLang="de-DE" sz="2000" smtClean="0"/>
              <a:t>“Cause” is meant in the sense of a “causal factor” and the cause-effect relation may be probabilistic.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altLang="de-DE" sz="2000" b="1" i="1" smtClean="0">
                <a:solidFill>
                  <a:srgbClr val="FF0000"/>
                </a:solidFill>
              </a:rPr>
              <a:t>Argument</a:t>
            </a:r>
            <a:r>
              <a:rPr lang="en-US" altLang="de-DE" sz="2000" b="1" i="1" dirty="0" smtClean="0">
                <a:solidFill>
                  <a:srgbClr val="FF0000"/>
                </a:solidFill>
              </a:rPr>
              <a:t>:</a:t>
            </a:r>
            <a:r>
              <a:rPr lang="en-US" altLang="de-DE" sz="2000" dirty="0" smtClean="0"/>
              <a:t> Correlated </a:t>
            </a:r>
            <a:r>
              <a:rPr lang="en-US" altLang="de-DE" sz="2000" dirty="0" smtClean="0"/>
              <a:t>dispositions</a:t>
            </a:r>
            <a:r>
              <a:rPr lang="en-US" altLang="de-DE" sz="2000" b="1" dirty="0" smtClean="0"/>
              <a:t> cannot</a:t>
            </a:r>
            <a:r>
              <a:rPr lang="en-US" altLang="de-DE" sz="2000" dirty="0" smtClean="0"/>
              <a:t> </a:t>
            </a:r>
            <a:r>
              <a:rPr lang="en-US" altLang="de-DE" sz="2000" dirty="0"/>
              <a:t>be causes of other </a:t>
            </a:r>
            <a:r>
              <a:rPr lang="en-US" altLang="de-DE" sz="2000" dirty="0" smtClean="0"/>
              <a:t>dispositions, because they have </a:t>
            </a:r>
            <a:r>
              <a:rPr lang="en-US" altLang="de-DE" sz="2000" b="1" dirty="0"/>
              <a:t>independently realizable</a:t>
            </a:r>
            <a:r>
              <a:rPr lang="en-US" altLang="de-DE" sz="2000" dirty="0"/>
              <a:t> </a:t>
            </a:r>
            <a:r>
              <a:rPr lang="en-US" altLang="de-DE" sz="2000" dirty="0" smtClean="0"/>
              <a:t>trigger conditions. </a:t>
            </a:r>
            <a:br>
              <a:rPr lang="en-US" altLang="de-DE" sz="2000" dirty="0" smtClean="0"/>
            </a:br>
            <a:r>
              <a:rPr lang="en-US" altLang="de-DE" sz="2000" dirty="0" smtClean="0"/>
              <a:t>So they must be effects of an theoretical (unobservable) common cause. 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F5466DFF-1064-4644-8AB5-CBF5B35C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11269" name="Foliennummernplatzhalter 5">
            <a:extLst>
              <a:ext uri="{FF2B5EF4-FFF2-40B4-BE49-F238E27FC236}">
                <a16:creationId xmlns:a16="http://schemas.microsoft.com/office/drawing/2014/main" xmlns="" id="{0D721E3B-E988-4009-B551-AAF3ED3A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EF546CC-2F13-4B78-972D-3D909EDCC072}" type="slidenum">
              <a:rPr lang="de-DE" altLang="de-DE">
                <a:latin typeface="Arial" panose="020B0604020202020204" pitchFamily="34" charset="0"/>
              </a:rPr>
              <a:pPr/>
              <a:t>16</a:t>
            </a:fld>
            <a:endParaRPr lang="de-DE" alt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820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0F818777-8B5F-4371-BA76-818AB23587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97996" cy="4006065"/>
          </a:xfrm>
        </p:spPr>
        <p:txBody>
          <a:bodyPr rtlCol="0">
            <a:normAutofit fontScale="92500" lnSpcReduction="20000"/>
          </a:bodyPr>
          <a:lstStyle/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de-DE" sz="2200" b="1" dirty="0" smtClean="0"/>
              <a:t>Why dispositions with independently realizing trigger conditions cannot cause each other:</a:t>
            </a: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de-DE" sz="2400" dirty="0" smtClean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de-DE" sz="2200" dirty="0" smtClean="0">
                <a:solidFill>
                  <a:srgbClr val="FF0000"/>
                </a:solidFill>
              </a:rPr>
              <a:t>D</a:t>
            </a:r>
            <a:r>
              <a:rPr lang="en-US" altLang="de-DE" sz="2200" baseline="-20000" dirty="0" smtClean="0">
                <a:solidFill>
                  <a:srgbClr val="FF0000"/>
                </a:solidFill>
              </a:rPr>
              <a:t>1</a:t>
            </a:r>
            <a:r>
              <a:rPr lang="en-US" altLang="de-DE" sz="2200" dirty="0" smtClean="0">
                <a:solidFill>
                  <a:srgbClr val="FF0000"/>
                </a:solidFill>
              </a:rPr>
              <a:t> causes D</a:t>
            </a:r>
            <a:r>
              <a:rPr lang="en-US" altLang="de-DE" sz="2200" baseline="-20000" dirty="0" smtClean="0">
                <a:solidFill>
                  <a:srgbClr val="FF0000"/>
                </a:solidFill>
              </a:rPr>
              <a:t>2</a:t>
            </a:r>
            <a:r>
              <a:rPr lang="en-US" altLang="de-DE" sz="2200" dirty="0" smtClean="0">
                <a:solidFill>
                  <a:srgbClr val="FF0000"/>
                </a:solidFill>
              </a:rPr>
              <a:t>? </a:t>
            </a:r>
            <a:r>
              <a:rPr lang="en-US" altLang="de-DE" sz="2200" dirty="0" smtClean="0"/>
              <a:t>(e.g., </a:t>
            </a:r>
            <a:r>
              <a:rPr lang="en-US" sz="2200" dirty="0" smtClean="0"/>
              <a:t>solubility in </a:t>
            </a: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sz="2200" dirty="0" smtClean="0"/>
              <a:t>water causes non-solubility in oil)</a:t>
            </a: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de-DE" sz="2200" dirty="0" smtClean="0">
                <a:solidFill>
                  <a:srgbClr val="FF0000"/>
                </a:solidFill>
              </a:rPr>
              <a:t>NO! </a:t>
            </a:r>
            <a:r>
              <a:rPr lang="en-US" altLang="de-DE" sz="2200" dirty="0" smtClean="0"/>
              <a:t>violates independence of  A</a:t>
            </a:r>
            <a:r>
              <a:rPr lang="en-US" altLang="de-DE" sz="2200" baseline="-20000" dirty="0" smtClean="0"/>
              <a:t>1</a:t>
            </a:r>
            <a:r>
              <a:rPr lang="en-US" altLang="de-DE" sz="2200" dirty="0" smtClean="0">
                <a:solidFill>
                  <a:srgbClr val="FF0000"/>
                </a:solidFill>
              </a:rPr>
              <a:t> </a:t>
            </a:r>
            <a:r>
              <a:rPr lang="en-US" altLang="de-DE" sz="1800" dirty="0">
                <a:solidFill>
                  <a:srgbClr val="FFFF00"/>
                </a:solidFill>
                <a:sym typeface="Symbol" pitchFamily="18" charset="2"/>
              </a:rPr>
              <a:t>		</a:t>
            </a:r>
            <a:r>
              <a:rPr lang="de-DE" altLang="de-DE" sz="2400" dirty="0"/>
              <a:t>    				</a:t>
            </a:r>
            <a:r>
              <a:rPr lang="de-DE" altLang="de-DE" sz="2400" dirty="0" smtClean="0"/>
              <a:t> </a:t>
            </a: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de-DE" altLang="de-DE" sz="2400" dirty="0" smtClean="0"/>
              <a:t>	R</a:t>
            </a:r>
            <a:r>
              <a:rPr lang="de-DE" altLang="de-DE" sz="2400" baseline="-20000" dirty="0" smtClean="0"/>
              <a:t>1</a:t>
            </a:r>
            <a:r>
              <a:rPr lang="de-DE" altLang="de-DE" sz="2400" dirty="0" smtClean="0"/>
              <a:t>	            R</a:t>
            </a:r>
            <a:r>
              <a:rPr lang="de-DE" altLang="de-DE" sz="2400" baseline="-20000" dirty="0" smtClean="0"/>
              <a:t>2</a:t>
            </a:r>
            <a:r>
              <a:rPr lang="de-DE" altLang="de-DE" sz="2400" dirty="0" smtClean="0"/>
              <a:t>			 </a:t>
            </a: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de-DE" altLang="de-DE" sz="1300" dirty="0"/>
              <a:t>								  </a:t>
            </a: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endParaRPr lang="de-DE" altLang="de-DE" sz="2400" dirty="0" smtClean="0"/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de-DE" altLang="de-DE" sz="2400" dirty="0"/>
              <a:t>	</a:t>
            </a:r>
            <a:r>
              <a:rPr lang="de-DE" altLang="de-DE" sz="2400" dirty="0" smtClean="0"/>
              <a:t>A</a:t>
            </a:r>
            <a:r>
              <a:rPr lang="de-DE" altLang="de-DE" sz="2400" baseline="-20000" dirty="0" smtClean="0"/>
              <a:t>1</a:t>
            </a:r>
            <a:r>
              <a:rPr lang="de-DE" altLang="de-DE" sz="2400" dirty="0" smtClean="0"/>
              <a:t>	            A</a:t>
            </a:r>
            <a:r>
              <a:rPr lang="de-DE" altLang="de-DE" sz="2400" baseline="-20000" dirty="0" smtClean="0"/>
              <a:t>2</a:t>
            </a:r>
            <a:r>
              <a:rPr lang="de-DE" altLang="de-DE" sz="2400" dirty="0" smtClean="0"/>
              <a:t>	  		</a:t>
            </a: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de-DE" sz="2400" i="1" dirty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de-DE" sz="2400" i="1" dirty="0" smtClean="0">
              <a:solidFill>
                <a:srgbClr val="FF0000"/>
              </a:solidFill>
            </a:endParaRPr>
          </a:p>
          <a:p>
            <a:pPr marL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de-DE" sz="2400" i="1" dirty="0" smtClean="0">
                <a:solidFill>
                  <a:srgbClr val="FF0000"/>
                </a:solidFill>
              </a:rPr>
              <a:t> </a:t>
            </a:r>
            <a:r>
              <a:rPr lang="en-US" altLang="de-DE" sz="2400" dirty="0" smtClean="0"/>
              <a:t/>
            </a:r>
            <a:br>
              <a:rPr lang="en-US" altLang="de-DE" sz="2400" dirty="0" smtClean="0"/>
            </a:br>
            <a:r>
              <a:rPr lang="en-US" altLang="de-DE" sz="2400" i="1" dirty="0" smtClean="0"/>
              <a:t> </a:t>
            </a:r>
            <a:endParaRPr lang="en-US" altLang="de-DE" sz="2400" b="1" dirty="0"/>
          </a:p>
          <a:p>
            <a:pPr marL="0" eaLnBrk="1" hangingPunct="1">
              <a:spcBef>
                <a:spcPts val="0"/>
              </a:spcBef>
              <a:buNone/>
            </a:pPr>
            <a:r>
              <a:rPr lang="de-DE" altLang="de-DE" sz="2400" dirty="0" smtClean="0"/>
              <a:t> </a:t>
            </a:r>
            <a:r>
              <a:rPr lang="en-US" altLang="de-DE" sz="2400" dirty="0" smtClean="0">
                <a:sym typeface="Symbol" panose="05050102010706020507" pitchFamily="18" charset="2"/>
              </a:rPr>
              <a:t> </a:t>
            </a:r>
            <a:endParaRPr lang="en-US" altLang="de-DE" sz="2400" dirty="0">
              <a:sym typeface="Symbol" panose="05050102010706020507" pitchFamily="18" charset="2"/>
            </a:endParaRPr>
          </a:p>
          <a:p>
            <a:pPr marL="0" eaLnBrk="1" hangingPunct="1">
              <a:spcBef>
                <a:spcPts val="600"/>
              </a:spcBef>
              <a:buNone/>
            </a:pPr>
            <a:endParaRPr lang="en-US" altLang="de-DE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Symbol" pitchFamily="18" charset="2"/>
              <a:buNone/>
              <a:defRPr/>
            </a:pPr>
            <a:endParaRPr lang="de-DE" altLang="de-DE" sz="2400" dirty="0">
              <a:solidFill>
                <a:srgbClr val="FFFF00"/>
              </a:solidFill>
            </a:endParaRP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59F39B5-8C04-49F9-88BE-E1F1E8362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13317" name="Foliennummernplatzhalter 5">
            <a:extLst>
              <a:ext uri="{FF2B5EF4-FFF2-40B4-BE49-F238E27FC236}">
                <a16:creationId xmlns:a16="http://schemas.microsoft.com/office/drawing/2014/main" xmlns="" id="{9248179B-422D-42C2-93E8-E8B77EA79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2554820-0587-4CA6-842A-A9EFDE82AF91}" type="slidenum">
              <a:rPr lang="de-DE" altLang="de-DE">
                <a:latin typeface="Arial" panose="020B0604020202020204" pitchFamily="34" charset="0"/>
              </a:rPr>
              <a:pPr/>
              <a:t>17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0AB44F96-BA92-42FE-9776-203A5C03141B}"/>
              </a:ext>
            </a:extLst>
          </p:cNvPr>
          <p:cNvSpPr txBox="1"/>
          <p:nvPr/>
        </p:nvSpPr>
        <p:spPr>
          <a:xfrm>
            <a:off x="4544534" y="2566391"/>
            <a:ext cx="420631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de-DE" alt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Common </a:t>
            </a:r>
            <a:r>
              <a:rPr lang="en-US" alt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cause</a:t>
            </a:r>
            <a:r>
              <a:rPr lang="de-DE" alt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en-US" alt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abduction</a:t>
            </a:r>
            <a:r>
              <a:rPr lang="de-DE" alt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</a:t>
            </a:r>
            <a:endParaRPr lang="de-DE" altLang="de-DE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>
              <a:defRPr/>
            </a:pPr>
            <a:r>
              <a:rPr lang="de-DE" altLang="de-DE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 </a:t>
            </a:r>
            <a:r>
              <a:rPr lang="de-DE" altLang="de-DE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R</a:t>
            </a:r>
            <a:r>
              <a:rPr lang="de-DE" altLang="de-DE" sz="2400" baseline="-20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1</a:t>
            </a:r>
            <a:r>
              <a:rPr lang="de-DE" altLang="de-DE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		     </a:t>
            </a:r>
            <a:r>
              <a:rPr lang="de-DE" altLang="de-DE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R</a:t>
            </a:r>
            <a:r>
              <a:rPr lang="de-DE" altLang="de-DE" sz="2400" baseline="-20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2</a:t>
            </a:r>
          </a:p>
          <a:p>
            <a:pPr>
              <a:defRPr/>
            </a:pPr>
            <a:endParaRPr lang="de-DE" sz="2400" baseline="-20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>
              <a:defRPr/>
            </a:pPr>
            <a:endParaRPr lang="de-DE" sz="2400" baseline="-20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>
              <a:defRPr/>
            </a:pPr>
            <a:endParaRPr lang="de-DE" sz="2400" baseline="-20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>
              <a:defRPr/>
            </a:pPr>
            <a:endParaRPr lang="de-DE" altLang="de-DE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>
              <a:defRPr/>
            </a:pPr>
            <a:r>
              <a:rPr lang="de-DE" altLang="de-DE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 </a:t>
            </a:r>
            <a:r>
              <a:rPr lang="de-DE" altLang="de-DE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A</a:t>
            </a:r>
            <a:r>
              <a:rPr lang="de-DE" altLang="de-DE" sz="2400" baseline="-20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1</a:t>
            </a:r>
            <a:r>
              <a:rPr lang="de-DE" altLang="de-DE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de-DE" altLang="de-DE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	     </a:t>
            </a:r>
            <a:r>
              <a:rPr lang="de-DE" altLang="de-DE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de-DE" altLang="de-DE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C  </a:t>
            </a:r>
            <a:r>
              <a:rPr lang="de-DE" altLang="de-DE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de-DE" altLang="de-DE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 </a:t>
            </a:r>
            <a:r>
              <a:rPr lang="de-DE" altLang="de-DE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A</a:t>
            </a:r>
            <a:r>
              <a:rPr lang="de-DE" altLang="de-DE" sz="2400" baseline="-2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2</a:t>
            </a:r>
            <a:r>
              <a:rPr lang="en-US" altLang="de-DE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endParaRPr lang="en-US" altLang="de-DE" sz="1600" b="1" dirty="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>
              <a:defRPr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3318" name="Line 4">
            <a:extLst>
              <a:ext uri="{FF2B5EF4-FFF2-40B4-BE49-F238E27FC236}">
                <a16:creationId xmlns:a16="http://schemas.microsoft.com/office/drawing/2014/main" xmlns="" id="{935BCDB5-FD9A-4D6B-A128-66064A7C69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93402" y="3911457"/>
            <a:ext cx="6430" cy="576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3319" name="Line 4">
            <a:extLst>
              <a:ext uri="{FF2B5EF4-FFF2-40B4-BE49-F238E27FC236}">
                <a16:creationId xmlns:a16="http://schemas.microsoft.com/office/drawing/2014/main" xmlns="" id="{2722C19C-CE3A-4208-A040-17B41BFEB1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46298" y="4615688"/>
            <a:ext cx="1373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3320" name="Line 4">
            <a:extLst>
              <a:ext uri="{FF2B5EF4-FFF2-40B4-BE49-F238E27FC236}">
                <a16:creationId xmlns:a16="http://schemas.microsoft.com/office/drawing/2014/main" xmlns="" id="{28287D30-A931-4E5E-A605-CCEBFBF9D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4832" y="3731158"/>
            <a:ext cx="1373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xmlns="" id="{6D9FAB9F-F29E-40C8-8990-9644E03FAB5E}"/>
              </a:ext>
            </a:extLst>
          </p:cNvPr>
          <p:cNvCxnSpPr/>
          <p:nvPr/>
        </p:nvCxnSpPr>
        <p:spPr>
          <a:xfrm flipH="1">
            <a:off x="2091902" y="4473424"/>
            <a:ext cx="360000" cy="3587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xmlns="" id="{31292721-ED05-4631-9E92-B2C05AF11C8B}"/>
              </a:ext>
            </a:extLst>
          </p:cNvPr>
          <p:cNvCxnSpPr/>
          <p:nvPr/>
        </p:nvCxnSpPr>
        <p:spPr>
          <a:xfrm>
            <a:off x="2120906" y="4442645"/>
            <a:ext cx="360362" cy="3587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Line 4">
            <a:extLst>
              <a:ext uri="{FF2B5EF4-FFF2-40B4-BE49-F238E27FC236}">
                <a16:creationId xmlns:a16="http://schemas.microsoft.com/office/drawing/2014/main" xmlns="" id="{96B45508-7B62-4EBA-9EE2-93898B2E36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4778" y="3403392"/>
            <a:ext cx="12362" cy="1116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2400" dirty="0"/>
          </a:p>
        </p:txBody>
      </p:sp>
      <p:sp>
        <p:nvSpPr>
          <p:cNvPr id="13324" name="Line 4">
            <a:extLst>
              <a:ext uri="{FF2B5EF4-FFF2-40B4-BE49-F238E27FC236}">
                <a16:creationId xmlns:a16="http://schemas.microsoft.com/office/drawing/2014/main" xmlns="" id="{4D4844E5-25D4-43AB-B118-B8D316DE98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73599" y="3367392"/>
            <a:ext cx="8321" cy="115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3325" name="Line 4">
            <a:extLst>
              <a:ext uri="{FF2B5EF4-FFF2-40B4-BE49-F238E27FC236}">
                <a16:creationId xmlns:a16="http://schemas.microsoft.com/office/drawing/2014/main" xmlns="" id="{4EF3047C-6779-4329-BA1C-56154BAD9A6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49385" y="3404574"/>
            <a:ext cx="741468" cy="114194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3326" name="Line 4">
            <a:extLst>
              <a:ext uri="{FF2B5EF4-FFF2-40B4-BE49-F238E27FC236}">
                <a16:creationId xmlns:a16="http://schemas.microsoft.com/office/drawing/2014/main" xmlns="" id="{2E76C2B7-ABF5-42A6-A64B-AAED5180C2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8135" y="3367391"/>
            <a:ext cx="664480" cy="1177939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3327" name="Textfeld 11">
            <a:extLst>
              <a:ext uri="{FF2B5EF4-FFF2-40B4-BE49-F238E27FC236}">
                <a16:creationId xmlns:a16="http://schemas.microsoft.com/office/drawing/2014/main" xmlns="" id="{9F2734C7-2B62-488F-849C-464603B9A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348297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de-DE" altLang="de-DE" dirty="0"/>
          </a:p>
        </p:txBody>
      </p:sp>
      <p:sp>
        <p:nvSpPr>
          <p:cNvPr id="13328" name="Textfeld 21">
            <a:extLst>
              <a:ext uri="{FF2B5EF4-FFF2-40B4-BE49-F238E27FC236}">
                <a16:creationId xmlns:a16="http://schemas.microsoft.com/office/drawing/2014/main" xmlns="" id="{49E3E3BA-3988-4A1E-84EA-F2EEBA72A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357" y="348297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de-DE" altLang="de-DE" dirty="0"/>
          </a:p>
        </p:txBody>
      </p:sp>
      <p:sp>
        <p:nvSpPr>
          <p:cNvPr id="18" name="Line 4">
            <a:extLst>
              <a:ext uri="{FF2B5EF4-FFF2-40B4-BE49-F238E27FC236}">
                <a16:creationId xmlns:a16="http://schemas.microsoft.com/office/drawing/2014/main" xmlns="" id="{935BCDB5-FD9A-4D6B-A128-66064A7C69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96651" y="3956360"/>
            <a:ext cx="6430" cy="576000"/>
          </a:xfrm>
          <a:prstGeom prst="line">
            <a:avLst/>
          </a:prstGeom>
          <a:noFill/>
          <a:ln w="6350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9840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  <p:bldP spid="8" grpId="0" uiExpand="1"/>
      <p:bldP spid="13318" grpId="0" uiExpand="1" animBg="1"/>
      <p:bldP spid="13319" grpId="0" uiExpand="1" animBg="1"/>
      <p:bldP spid="13320" grpId="0" uiExpand="1" animBg="1"/>
      <p:bldP spid="13323" grpId="0" uiExpand="1" animBg="1"/>
      <p:bldP spid="13324" grpId="0" uiExpand="1" animBg="1"/>
      <p:bldP spid="13325" grpId="0" uiExpand="1" animBg="1"/>
      <p:bldP spid="13326" grpId="0" uiExpand="1" animBg="1"/>
      <p:bldP spid="18" grpId="0" uiExpan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F50C645-01BB-4E37-A272-102F933C3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7"/>
            <a:ext cx="8424936" cy="6137603"/>
          </a:xfrm>
        </p:spPr>
        <p:txBody>
          <a:bodyPr/>
          <a:lstStyle/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altLang="de-DE" sz="2000" b="1" dirty="0">
                <a:solidFill>
                  <a:srgbClr val="FF0000"/>
                </a:solidFill>
              </a:rPr>
              <a:t>Conclusion: </a:t>
            </a:r>
            <a:r>
              <a:rPr lang="en-US" altLang="de-DE" sz="2000" dirty="0">
                <a:sym typeface="Symbol" panose="05050102010706020507" pitchFamily="18" charset="2"/>
              </a:rPr>
              <a:t>The metaphysical principle of causality </a:t>
            </a:r>
            <a:r>
              <a:rPr lang="en-US" altLang="de-DE" sz="2000" dirty="0"/>
              <a:t>(C) gives us</a:t>
            </a:r>
            <a:r>
              <a:rPr lang="en-US" altLang="de-DE" sz="2000" b="1" dirty="0">
                <a:solidFill>
                  <a:srgbClr val="FF0000"/>
                </a:solidFill>
              </a:rPr>
              <a:t> </a:t>
            </a:r>
            <a:r>
              <a:rPr lang="en-US" altLang="de-DE" sz="2000" b="1" dirty="0">
                <a:sym typeface="Symbol" panose="05050102010706020507" pitchFamily="18" charset="2"/>
              </a:rPr>
              <a:t>a deductive justification of theory-generating abductions.</a:t>
            </a:r>
            <a:endParaRPr lang="en-US" altLang="de-DE" sz="2000" dirty="0">
              <a:sym typeface="Symbol" panose="05050102010706020507" pitchFamily="18" charset="2"/>
            </a:endParaRPr>
          </a:p>
          <a:p>
            <a:pPr marL="0" eaLnBrk="1" hangingPunct="1">
              <a:spcBef>
                <a:spcPts val="120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0" eaLnBrk="1" hangingPunct="1">
              <a:spcBef>
                <a:spcPts val="1200"/>
              </a:spcBef>
              <a:buNone/>
            </a:pPr>
            <a:r>
              <a:rPr lang="en-US" altLang="de-DE" sz="20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Remaining </a:t>
            </a:r>
            <a:r>
              <a:rPr lang="en-US" altLang="de-DE" sz="2000" b="1" dirty="0">
                <a:solidFill>
                  <a:srgbClr val="FF0000"/>
                </a:solidFill>
                <a:sym typeface="Symbol" panose="05050102010706020507" pitchFamily="18" charset="2"/>
              </a:rPr>
              <a:t>problem: </a:t>
            </a:r>
            <a:r>
              <a:rPr lang="en-US" altLang="de-DE" sz="2000" b="1" dirty="0">
                <a:sym typeface="Symbol" panose="05050102010706020507" pitchFamily="18" charset="2"/>
              </a:rPr>
              <a:t>How can we justify the principle of causality? </a:t>
            </a:r>
            <a:endParaRPr lang="en-US" altLang="de-DE" sz="2000" i="1" dirty="0">
              <a:sym typeface="Symbol" panose="05050102010706020507" pitchFamily="18" charset="2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altLang="de-DE" sz="2000" b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de-DE" sz="20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8. </a:t>
            </a:r>
            <a:r>
              <a:rPr lang="en-US" altLang="de-DE" sz="20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Example 2: Justifying </a:t>
            </a:r>
            <a:r>
              <a:rPr lang="en-US" altLang="de-DE" sz="2000" b="1" dirty="0">
                <a:solidFill>
                  <a:srgbClr val="FF0000"/>
                </a:solidFill>
                <a:sym typeface="Symbol" panose="05050102010706020507" pitchFamily="18" charset="2"/>
              </a:rPr>
              <a:t>Causality </a:t>
            </a:r>
            <a:r>
              <a:rPr lang="en-US" altLang="de-DE" sz="2000" b="1">
                <a:solidFill>
                  <a:srgbClr val="FF0000"/>
                </a:solidFill>
                <a:sym typeface="Symbol" panose="05050102010706020507" pitchFamily="18" charset="2"/>
              </a:rPr>
              <a:t>by </a:t>
            </a:r>
            <a:r>
              <a:rPr lang="en-US" altLang="de-DE" sz="2000" b="1" u="sng" smtClean="0">
                <a:solidFill>
                  <a:srgbClr val="FF0000"/>
                </a:solidFill>
                <a:sym typeface="Symbol" panose="05050102010706020507" pitchFamily="18" charset="2"/>
              </a:rPr>
              <a:t>Non-Causal </a:t>
            </a:r>
            <a:r>
              <a:rPr lang="en-US" altLang="de-DE" sz="20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Abduction </a:t>
            </a:r>
            <a:r>
              <a:rPr lang="en-US" altLang="de-DE" sz="2000" dirty="0" smtClean="0">
                <a:sym typeface="Symbol" panose="05050102010706020507" pitchFamily="18" charset="2"/>
              </a:rPr>
              <a:t>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eaLnBrk="1" hangingPunct="1">
              <a:spcBef>
                <a:spcPts val="1200"/>
              </a:spcBef>
              <a:buNone/>
            </a:pPr>
            <a:r>
              <a:rPr lang="en-US" altLang="de-DE" sz="2000" dirty="0" smtClean="0">
                <a:sym typeface="Symbol" panose="05050102010706020507" pitchFamily="18" charset="2"/>
              </a:rPr>
              <a:t>We </a:t>
            </a:r>
            <a:r>
              <a:rPr lang="en-US" altLang="de-DE" sz="2000" dirty="0">
                <a:sym typeface="Symbol" panose="05050102010706020507" pitchFamily="18" charset="2"/>
              </a:rPr>
              <a:t>can have an abductive justification of </a:t>
            </a:r>
            <a:r>
              <a:rPr lang="en-US" altLang="de-DE" sz="2000" dirty="0" smtClean="0">
                <a:sym typeface="Symbol" panose="05050102010706020507" pitchFamily="18" charset="2"/>
              </a:rPr>
              <a:t>causality. </a:t>
            </a:r>
            <a:br>
              <a:rPr lang="en-US" altLang="de-DE" sz="2000" dirty="0" smtClean="0">
                <a:sym typeface="Symbol" panose="05050102010706020507" pitchFamily="18" charset="2"/>
              </a:rPr>
            </a:br>
            <a:r>
              <a:rPr lang="en-US" altLang="de-DE" sz="2000" dirty="0" smtClean="0">
                <a:sym typeface="Symbol" panose="05050102010706020507" pitchFamily="18" charset="2"/>
              </a:rPr>
              <a:t>On pain of avoiding circularity, this </a:t>
            </a:r>
            <a:r>
              <a:rPr lang="en-US" altLang="de-DE" sz="2000" i="1" dirty="0" smtClean="0">
                <a:sym typeface="Symbol" panose="05050102010706020507" pitchFamily="18" charset="2"/>
              </a:rPr>
              <a:t>justification must </a:t>
            </a:r>
            <a:r>
              <a:rPr lang="en-US" altLang="de-DE" sz="2000" i="1" dirty="0">
                <a:sym typeface="Symbol" panose="05050102010706020507" pitchFamily="18" charset="2"/>
              </a:rPr>
              <a:t>be non-causal</a:t>
            </a:r>
            <a:r>
              <a:rPr lang="en-US" altLang="de-DE" sz="2000" dirty="0">
                <a:sym typeface="Symbol" panose="05050102010706020507" pitchFamily="18" charset="2"/>
              </a:rPr>
              <a:t>, solely based on unification and predictive power</a:t>
            </a:r>
            <a:r>
              <a:rPr lang="en-US" altLang="de-DE" sz="2000" dirty="0" smtClean="0">
                <a:sym typeface="Symbol" panose="05050102010706020507" pitchFamily="18" charset="2"/>
              </a:rPr>
              <a:t>.</a:t>
            </a:r>
          </a:p>
          <a:p>
            <a:pPr marL="0" eaLnBrk="1" hangingPunct="1">
              <a:spcBef>
                <a:spcPts val="1200"/>
              </a:spcBef>
              <a:buNone/>
            </a:pPr>
            <a:endParaRPr lang="en-US" altLang="de-DE" sz="2000" i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0" eaLnBrk="1" hangingPunct="1">
              <a:spcBef>
                <a:spcPts val="1200"/>
              </a:spcBef>
              <a:buNone/>
            </a:pP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According to Schurz </a:t>
            </a:r>
            <a:r>
              <a:rPr lang="en-US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 Gebharter (2016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):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Directed cause-effect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 offer best (available) explanations of two (in)stability properties of correlations: </a:t>
            </a:r>
            <a:b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eaLnBrk="1" hangingPunct="1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   1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rgbClr val="FF0000"/>
                </a:solidFill>
              </a:rPr>
              <a:t>Screening-off  </a:t>
            </a:r>
            <a:r>
              <a:rPr lang="en-US" sz="2000" b="1" dirty="0" smtClean="0"/>
              <a:t>and   2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rgbClr val="FF0000"/>
                </a:solidFill>
              </a:rPr>
              <a:t>Linking-up </a:t>
            </a:r>
            <a:endParaRPr lang="en-US" sz="2000" dirty="0"/>
          </a:p>
          <a:p>
            <a:pPr marL="0" eaLnBrk="1" hangingPunct="1">
              <a:spcBef>
                <a:spcPts val="1200"/>
              </a:spcBef>
              <a:buNone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eaLnBrk="1" hangingPunct="1">
              <a:spcBef>
                <a:spcPts val="1200"/>
              </a:spcBef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eaLnBrk="1" hangingPunct="1">
              <a:spcBef>
                <a:spcPts val="1200"/>
              </a:spcBef>
              <a:buNone/>
            </a:pPr>
            <a:endParaRPr lang="en-US" sz="2000" dirty="0"/>
          </a:p>
          <a:p>
            <a:pPr marL="0" indent="0">
              <a:spcBef>
                <a:spcPts val="12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de-DE" sz="2000" b="1" dirty="0" smtClean="0"/>
              <a:t> </a:t>
            </a:r>
            <a:endParaRPr lang="en-US" sz="20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spcBef>
                <a:spcPts val="6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3ADE9E6-8B32-456A-A1F2-FA8C57FC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62E6F63-7A64-4BC4-8C84-AF1F1DAA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1DC3-29E8-42D2-9B90-AFBC9D4F0EC5}" type="slidenum">
              <a:rPr lang="en-US" altLang="de-DE" smtClean="0"/>
              <a:pPr/>
              <a:t>18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83756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F50C645-01BB-4E37-A272-102F933C3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7"/>
            <a:ext cx="8424936" cy="6137603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b="1" dirty="0" smtClean="0"/>
              <a:t>Explaining screening-off</a:t>
            </a:r>
            <a:r>
              <a:rPr lang="en-US" sz="2000" dirty="0" smtClean="0"/>
              <a:t>: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smtClean="0"/>
              <a:t>Here a probabilistic  dependence between two variables X and Y is screened off by a third variable Z:</a:t>
            </a:r>
            <a:r>
              <a:rPr lang="en-US" sz="2000" b="1" dirty="0" smtClean="0"/>
              <a:t> </a:t>
            </a:r>
            <a:r>
              <a:rPr lang="en-US" sz="2000" dirty="0" smtClean="0"/>
              <a:t>DEP(X,Y) but INDEP(X,Y|Z)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Examples: </a:t>
            </a:r>
            <a:br>
              <a:rPr lang="en-US" sz="2000" i="1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1. Barometer reading (X)      storm coming (Y)      atmospheric pressure (Z) </a:t>
            </a:r>
            <a:br>
              <a:rPr lang="en-US" sz="2000" dirty="0" smtClean="0"/>
            </a:br>
            <a:r>
              <a:rPr lang="en-US" sz="2000" dirty="0" smtClean="0"/>
              <a:t>2.  Male (X)      car accident (Y)      car speed (Z) </a:t>
            </a:r>
            <a:endParaRPr lang="en-US" sz="2000" b="1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sz="2000" b="1" dirty="0" smtClean="0"/>
              <a:t>Best (available) explanation of screening-off: </a:t>
            </a:r>
            <a:br>
              <a:rPr lang="en-US" sz="2000" b="1" dirty="0" smtClean="0"/>
            </a:br>
            <a:r>
              <a:rPr lang="en-US" sz="2000" dirty="0" smtClean="0"/>
              <a:t>There exists a 'real' relation of  'direct'  dependency between X and Z, and between Z and Y ("direct" relative to {X,Y,Z}), </a:t>
            </a:r>
            <a:br>
              <a:rPr lang="en-US" sz="2000" dirty="0" smtClean="0"/>
            </a:br>
            <a:r>
              <a:rPr lang="en-US" sz="2000" dirty="0" smtClean="0"/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smtClean="0"/>
              <a:t>But there exists no direct causal X-Y dependency:</a:t>
            </a:r>
            <a:br>
              <a:rPr lang="en-US" sz="2000" dirty="0" smtClean="0"/>
            </a:br>
            <a:r>
              <a:rPr lang="en-US" sz="2000" dirty="0" smtClean="0"/>
              <a:t>DEP(X,Y) is merely an indirect consequence of this - it is </a:t>
            </a:r>
            <a:r>
              <a:rPr lang="en-US" sz="2000" b="1" dirty="0" smtClean="0"/>
              <a:t>mediated</a:t>
            </a:r>
            <a:r>
              <a:rPr lang="en-US" sz="2000" dirty="0" smtClean="0"/>
              <a:t> by Z: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spcBef>
                <a:spcPts val="6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3ADE9E6-8B32-456A-A1F2-FA8C57FC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62E6F63-7A64-4BC4-8C84-AF1F1DAA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1DC3-29E8-42D2-9B90-AFBC9D4F0EC5}" type="slidenum">
              <a:rPr lang="en-US" altLang="de-DE" smtClean="0"/>
              <a:pPr/>
              <a:t>19</a:t>
            </a:fld>
            <a:endParaRPr lang="en-US" alt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79039BC6-85EF-461B-8831-35E3CE28A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4778071"/>
            <a:ext cx="46805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78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2FE60BC0-E4BC-4C2B-82CD-60BD907BD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7502" y="260648"/>
            <a:ext cx="8552532" cy="5976664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</a:rPr>
              <a:t>Relation of IM to conceptual a priori metaphysics:</a:t>
            </a:r>
            <a:br>
              <a:rPr lang="en-US" altLang="de-DE" sz="2000" b="1" dirty="0" smtClean="0">
                <a:solidFill>
                  <a:srgbClr val="FF0000"/>
                </a:solidFill>
              </a:rPr>
            </a:br>
            <a:r>
              <a:rPr lang="en-GB" altLang="de-DE" sz="2000" dirty="0" smtClean="0">
                <a:ea typeface="ＭＳ Ｐゴシック" charset="0"/>
              </a:rPr>
              <a:t>A priori methods such as conceptual analysis and concept </a:t>
            </a:r>
            <a:r>
              <a:rPr lang="en-GB" altLang="de-DE" sz="2000" dirty="0" smtClean="0">
                <a:ea typeface="ＭＳ Ｐゴシック" charset="0"/>
              </a:rPr>
              <a:t>explication </a:t>
            </a:r>
            <a:r>
              <a:rPr lang="en-GB" altLang="de-DE" sz="2000" dirty="0" smtClean="0">
                <a:ea typeface="ＭＳ Ｐゴシック" charset="0"/>
              </a:rPr>
              <a:t>are still considered an indispensable part of metaphysics. </a:t>
            </a:r>
            <a:br>
              <a:rPr lang="en-GB" altLang="de-DE" sz="2000" dirty="0" smtClean="0">
                <a:ea typeface="ＭＳ Ｐゴシック" charset="0"/>
              </a:rPr>
            </a:br>
            <a:r>
              <a:rPr lang="en-GB" altLang="de-DE" sz="2000" dirty="0" smtClean="0">
                <a:ea typeface="ＭＳ Ｐゴシック" charset="0"/>
              </a:rPr>
              <a:t>What IM </a:t>
            </a:r>
            <a:r>
              <a:rPr lang="en-GB" altLang="de-DE" sz="2000" dirty="0" smtClean="0">
                <a:ea typeface="ＭＳ Ｐゴシック" charset="0"/>
              </a:rPr>
              <a:t>merely </a:t>
            </a:r>
            <a:r>
              <a:rPr lang="en-GB" altLang="de-DE" sz="2000" dirty="0" smtClean="0">
                <a:ea typeface="ＭＳ Ｐゴシック" charset="0"/>
              </a:rPr>
              <a:t>claims is </a:t>
            </a:r>
            <a:r>
              <a:rPr lang="en-GB" altLang="de-DE" sz="2000" dirty="0" smtClean="0">
                <a:ea typeface="ＭＳ Ｐゴシック" charset="0"/>
              </a:rPr>
              <a:t>that the justification of many important m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etaphysical </a:t>
            </a:r>
            <a:r>
              <a:rPr lang="en-GB" sz="2000" dirty="0">
                <a:ea typeface="ＭＳ Ｐゴシック" charset="0"/>
                <a:cs typeface="ＭＳ Ｐゴシック" charset="0"/>
              </a:rPr>
              <a:t>beliefs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cannot proceed in a purely a priori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manner,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but needs empirical premises 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and abductive inferences.</a:t>
            </a:r>
            <a:endParaRPr lang="en-US" altLang="de-DE" sz="2000" b="1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000" b="1" dirty="0">
                <a:solidFill>
                  <a:srgbClr val="FF0000"/>
                </a:solidFill>
              </a:rPr>
              <a:t>Relation of IM to 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naturalized </a:t>
            </a:r>
            <a:r>
              <a:rPr lang="en-US" altLang="de-DE" sz="2000" b="1" dirty="0">
                <a:solidFill>
                  <a:srgbClr val="FF0000"/>
                </a:solidFill>
              </a:rPr>
              <a:t>metaphysics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: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de-DE" sz="2000" dirty="0">
                <a:ea typeface="ＭＳ Ｐゴシック" charset="0"/>
                <a:cs typeface="ＭＳ Ｐゴシック" charset="0"/>
              </a:rPr>
              <a:t>N</a:t>
            </a:r>
            <a:r>
              <a:rPr lang="en-US" sz="2000" dirty="0"/>
              <a:t>aturalized metaphysics (NM) </a:t>
            </a:r>
            <a:r>
              <a:rPr lang="en-US" sz="2000" dirty="0" smtClean="0"/>
              <a:t>derives </a:t>
            </a:r>
            <a:r>
              <a:rPr lang="en-US" sz="2000" dirty="0"/>
              <a:t>its theses more directly </a:t>
            </a:r>
            <a:r>
              <a:rPr lang="en-US" sz="2000" dirty="0" smtClean="0"/>
              <a:t>from science (Kincaid </a:t>
            </a:r>
            <a:r>
              <a:rPr lang="en-US" sz="2000" dirty="0"/>
              <a:t>2013, 3) </a:t>
            </a:r>
            <a:r>
              <a:rPr lang="en-US" sz="2000" dirty="0" smtClean="0"/>
              <a:t>and partly rejects abduction as a metaphysical method (cf</a:t>
            </a:r>
            <a:r>
              <a:rPr lang="en-US" sz="2000" dirty="0"/>
              <a:t>. Ladyman 2012</a:t>
            </a:r>
            <a:r>
              <a:rPr lang="en-US" sz="2000" dirty="0" smtClean="0"/>
              <a:t>).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 </a:t>
            </a:r>
            <a:r>
              <a:rPr lang="en-US" sz="2000" dirty="0" smtClean="0"/>
              <a:t>contrast, </a:t>
            </a:r>
            <a:r>
              <a:rPr lang="en-US" sz="2000" dirty="0" smtClean="0"/>
              <a:t>IM applies </a:t>
            </a:r>
            <a:r>
              <a:rPr lang="en-US" sz="2000" dirty="0" smtClean="0"/>
              <a:t>the abductive </a:t>
            </a:r>
            <a:r>
              <a:rPr lang="en-US" sz="2000" smtClean="0"/>
              <a:t>methodology </a:t>
            </a:r>
            <a:r>
              <a:rPr lang="en-US" sz="2000" smtClean="0"/>
              <a:t>explicitly, to </a:t>
            </a:r>
            <a:r>
              <a:rPr lang="en-US" sz="2000" smtClean="0"/>
              <a:t>empirical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sources </a:t>
            </a:r>
            <a:r>
              <a:rPr lang="en-US" sz="2000" dirty="0" smtClean="0"/>
              <a:t>of </a:t>
            </a:r>
            <a:r>
              <a:rPr lang="en-US" sz="2000" dirty="0"/>
              <a:t>different </a:t>
            </a:r>
            <a:r>
              <a:rPr lang="en-US" sz="2000" dirty="0" smtClean="0"/>
              <a:t>kind, including (</a:t>
            </a:r>
            <a:r>
              <a:rPr lang="en-US" sz="2000" dirty="0" smtClean="0"/>
              <a:t>i</a:t>
            </a:r>
            <a:r>
              <a:rPr lang="en-US" sz="2000" dirty="0" smtClean="0"/>
              <a:t>) empirical facts established by science, (ii) facts about successful (vs. unsuccessful) scientific practice, and (iii) everyday experience.</a:t>
            </a:r>
            <a:endParaRPr lang="en-GB" sz="2000" dirty="0">
              <a:ea typeface="ＭＳ Ｐゴシック" charset="0"/>
              <a:cs typeface="ＭＳ Ｐゴシック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altLang="de-DE" sz="2000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endParaRPr lang="en-US" altLang="de-DE" sz="2000" i="1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i="1" dirty="0" smtClean="0"/>
              <a:t>		               	</a:t>
            </a:r>
            <a:endParaRPr lang="en-US" altLang="de-DE" sz="2000" i="1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i="1" dirty="0" smtClean="0"/>
              <a:t>	   							</a:t>
            </a:r>
            <a:r>
              <a:rPr lang="en-US" altLang="de-DE" sz="2000" dirty="0" smtClean="0"/>
              <a:t>										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000" dirty="0" smtClean="0"/>
              <a:t>					 </a:t>
            </a:r>
            <a:r>
              <a:rPr lang="en-US" altLang="de-DE" sz="2000" dirty="0" smtClean="0">
                <a:solidFill>
                  <a:srgbClr val="CC0000"/>
                </a:solidFill>
              </a:rPr>
              <a:t>	</a:t>
            </a:r>
            <a:r>
              <a:rPr lang="en-US" altLang="de-DE" sz="2000" dirty="0" smtClean="0"/>
              <a:t> 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000" i="1" dirty="0" smtClean="0"/>
              <a:t> </a:t>
            </a:r>
            <a:endParaRPr lang="en-US" altLang="de-DE" sz="20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4F0D632-1C0D-43A9-B7CC-B6EE20AA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043" y="6406573"/>
            <a:ext cx="7478322" cy="370697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4101" name="Foliennummernplatzhalter 5">
            <a:extLst>
              <a:ext uri="{FF2B5EF4-FFF2-40B4-BE49-F238E27FC236}">
                <a16:creationId xmlns:a16="http://schemas.microsoft.com/office/drawing/2014/main" xmlns="" id="{80298AB3-5ECF-473F-A274-BFDBE17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4229" y="6420030"/>
            <a:ext cx="5857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0EFA6D-D082-4F80-9B42-179C267F506C}" type="slidenum">
              <a:rPr lang="de-DE" altLang="de-DE">
                <a:latin typeface="Arial" panose="020B0604020202020204" pitchFamily="34" charset="0"/>
              </a:rPr>
              <a:pPr/>
              <a:t>2</a:t>
            </a:fld>
            <a:endParaRPr lang="de-DE" alt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6456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2925529-CC62-4D9C-86FD-E0220FA2A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5904656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 smtClean="0"/>
              <a:t>For explaining screening-off, undirected 'causal' dependencies are sufficient.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b="1" dirty="0" smtClean="0"/>
              <a:t>Directed causal dependencies are </a:t>
            </a:r>
            <a:r>
              <a:rPr lang="en-US" sz="2000" dirty="0" smtClean="0"/>
              <a:t>needed for </a:t>
            </a:r>
            <a:r>
              <a:rPr lang="en-US" sz="2000" b="1" dirty="0" smtClean="0"/>
              <a:t>explaining linking-up: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smtClean="0"/>
              <a:t>Here correlations have the opposite stability properties of screening off:   </a:t>
            </a:r>
            <a:r>
              <a:rPr lang="en-US" sz="2000" b="1" dirty="0" smtClean="0"/>
              <a:t>        </a:t>
            </a:r>
            <a:r>
              <a:rPr lang="en-US" sz="2000" dirty="0" smtClean="0"/>
              <a:t>INDEP(X,Y),  but DEP(X,Y|Z).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Example: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position of sun (X), length of tower (Y), length of shadow (Z) </a:t>
            </a:r>
          </a:p>
          <a:p>
            <a:pPr marL="0" indent="0">
              <a:buNone/>
            </a:pPr>
            <a:r>
              <a:rPr lang="en-US" sz="2000" b="1" dirty="0" smtClean="0"/>
              <a:t>Best (available) explanation of linking-up: </a:t>
            </a:r>
          </a:p>
          <a:p>
            <a:pPr marL="0" indent="0">
              <a:buNone/>
            </a:pPr>
            <a:r>
              <a:rPr lang="en-US" sz="2000" dirty="0" smtClean="0"/>
              <a:t>A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gain Z must mediate the probabilistic X-Y-dependency, but we have opposite probabilistic stability effects.  </a:t>
            </a:r>
            <a:b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 panose="05050102010706020507" pitchFamily="18" charset="2"/>
              </a:rPr>
              <a:t>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Causal dependencies are directed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2000" dirty="0" smtClean="0">
                <a:solidFill>
                  <a:prstClr val="black"/>
                </a:solidFill>
              </a:rPr>
              <a:t>Changes of value-distributions are propagated only along causal arrows.</a:t>
            </a:r>
          </a:p>
          <a:p>
            <a:pPr marL="0" indent="0">
              <a:buNone/>
            </a:pPr>
            <a:r>
              <a:rPr lang="en-US" sz="2000" dirty="0" smtClean="0"/>
              <a:t>It can be shown: two direction-combinations can explain screening off: </a:t>
            </a:r>
          </a:p>
          <a:p>
            <a:pPr marL="0" indent="0">
              <a:buNone/>
            </a:pPr>
            <a:r>
              <a:rPr lang="en-US" sz="2000" i="1" dirty="0" smtClean="0"/>
              <a:t>1. </a:t>
            </a:r>
            <a:r>
              <a:rPr lang="en-US" sz="2000" i="1" dirty="0" smtClean="0">
                <a:solidFill>
                  <a:srgbClr val="FF0000"/>
                </a:solidFill>
              </a:rPr>
              <a:t>Intermediate cause Z:  </a:t>
            </a:r>
            <a:r>
              <a:rPr lang="en-US" sz="2000" dirty="0" smtClean="0"/>
              <a:t>X</a:t>
            </a:r>
            <a:r>
              <a:rPr lang="en-US" sz="2000" dirty="0" smtClean="0">
                <a:solidFill>
                  <a:prstClr val="black"/>
                </a:solidFill>
                <a:sym typeface="Symbol" panose="05050102010706020507" pitchFamily="18" charset="2"/>
              </a:rPr>
              <a:t></a:t>
            </a:r>
            <a:r>
              <a:rPr lang="en-US" sz="2000" dirty="0" smtClean="0"/>
              <a:t>Z</a:t>
            </a:r>
            <a:r>
              <a:rPr lang="en-US" sz="2000" dirty="0" smtClean="0">
                <a:solidFill>
                  <a:prstClr val="black"/>
                </a:solidFill>
                <a:sym typeface="Symbol" panose="05050102010706020507" pitchFamily="18" charset="2"/>
              </a:rPr>
              <a:t></a:t>
            </a:r>
            <a:r>
              <a:rPr lang="en-US" sz="2000" dirty="0" smtClean="0"/>
              <a:t>Y </a:t>
            </a:r>
          </a:p>
          <a:p>
            <a:pPr marL="0" indent="0">
              <a:buNone/>
            </a:pPr>
            <a:r>
              <a:rPr lang="en-US" sz="2000" dirty="0" smtClean="0"/>
              <a:t>2. </a:t>
            </a:r>
            <a:r>
              <a:rPr lang="en-US" sz="2000" i="1" dirty="0" smtClean="0">
                <a:solidFill>
                  <a:srgbClr val="FF0000"/>
                </a:solidFill>
              </a:rPr>
              <a:t>Common cause Z: 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sz="2000" dirty="0" smtClean="0">
                <a:solidFill>
                  <a:prstClr val="black"/>
                </a:solidFill>
                <a:sym typeface="Symbol" panose="05050102010706020507" pitchFamily="18" charset="2"/>
              </a:rPr>
              <a:t>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r>
              <a:rPr lang="en-US" sz="2000" dirty="0" smtClean="0">
                <a:solidFill>
                  <a:prstClr val="black"/>
                </a:solidFill>
                <a:sym typeface="Symbol" panose="05050102010706020507" pitchFamily="18" charset="2"/>
              </a:rPr>
              <a:t>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</a:p>
          <a:p>
            <a:pPr marL="0" indent="0">
              <a:buNone/>
            </a:pPr>
            <a:r>
              <a:rPr lang="en-US" sz="2000" b="1" dirty="0" smtClean="0"/>
              <a:t>Linking up is explained by the remaining third possibility:</a:t>
            </a:r>
          </a:p>
          <a:p>
            <a:pPr marL="0" indent="0">
              <a:buNone/>
            </a:pPr>
            <a:r>
              <a:rPr lang="en-US" sz="2000" dirty="0" smtClean="0"/>
              <a:t>3. </a:t>
            </a:r>
            <a:r>
              <a:rPr lang="en-US" sz="2000" i="1" dirty="0" smtClean="0">
                <a:solidFill>
                  <a:srgbClr val="FF0000"/>
                </a:solidFill>
              </a:rPr>
              <a:t>Common effect Z: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sz="2000" dirty="0" smtClean="0">
                <a:solidFill>
                  <a:prstClr val="black"/>
                </a:solidFill>
                <a:sym typeface="Symbol" panose="05050102010706020507" pitchFamily="18" charset="2"/>
              </a:rPr>
              <a:t>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r>
              <a:rPr lang="en-US" sz="2000" dirty="0" smtClean="0">
                <a:solidFill>
                  <a:prstClr val="black"/>
                </a:solidFill>
                <a:sym typeface="Symbol" panose="05050102010706020507" pitchFamily="18" charset="2"/>
              </a:rPr>
              <a:t>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1C6BE0F-44ED-498F-AEDB-C02EC3C3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B443145-B58D-4A6A-BBB3-5FAD6EC4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1DC3-29E8-42D2-9B90-AFBC9D4F0EC5}" type="slidenum">
              <a:rPr lang="en-US" altLang="de-DE" smtClean="0"/>
              <a:pPr/>
              <a:t>20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6765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F50C645-01BB-4E37-A272-102F933C3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7"/>
            <a:ext cx="8424936" cy="6137603"/>
          </a:xfrm>
        </p:spPr>
        <p:txBody>
          <a:bodyPr/>
          <a:lstStyle/>
          <a:p>
            <a:pPr marL="0" eaLnBrk="1" hangingPunct="1">
              <a:spcBef>
                <a:spcPts val="1200"/>
              </a:spcBef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Schurz &amp; Gebharter (2016) show:</a:t>
            </a:r>
            <a:b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abduction </a:t>
            </a:r>
            <a:r>
              <a:rPr lang="en-US" sz="2000" dirty="0" smtClean="0"/>
              <a:t>offers </a:t>
            </a:r>
            <a:r>
              <a:rPr lang="en-US" sz="2000" b="1" dirty="0" smtClean="0"/>
              <a:t>unified </a:t>
            </a:r>
            <a:r>
              <a:rPr lang="en-US" sz="2000" dirty="0" smtClean="0"/>
              <a:t>explanations and is </a:t>
            </a:r>
            <a:r>
              <a:rPr lang="en-US" sz="2000" b="1" dirty="0" smtClean="0"/>
              <a:t>potentially predictive</a:t>
            </a:r>
            <a:r>
              <a:rPr lang="en-US" sz="2000" dirty="0" smtClean="0"/>
              <a:t>.</a:t>
            </a:r>
          </a:p>
          <a:p>
            <a:pPr marL="0" eaLnBrk="1" hangingPunct="1">
              <a:spcBef>
                <a:spcPts val="1200"/>
              </a:spcBef>
              <a:buNone/>
            </a:pP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particular: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 the causal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Markov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condition is enriched by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additional assumptions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such as 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faithfulness or (ii) intervention possibilities or (iii) temporal forward-directedness, the theory of causality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achieves empirical content.</a:t>
            </a:r>
            <a:endParaRPr lang="en-US" sz="2000" dirty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10. </a:t>
            </a:r>
            <a:r>
              <a:rPr lang="en-US" sz="2000" b="1" dirty="0">
                <a:solidFill>
                  <a:srgbClr val="FF0000"/>
                </a:solidFill>
              </a:rPr>
              <a:t>Final question:  </a:t>
            </a:r>
            <a:r>
              <a:rPr lang="en-US" sz="2000" b="1" dirty="0"/>
              <a:t>What justifies theory-generating abduction independently from causality?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/>
              <a:t>justification is possible based on the </a:t>
            </a:r>
            <a:r>
              <a:rPr lang="en-US" sz="2000" b="1" dirty="0">
                <a:solidFill>
                  <a:srgbClr val="FF0000"/>
                </a:solidFill>
              </a:rPr>
              <a:t>epistemology of optimality </a:t>
            </a:r>
            <a:r>
              <a:rPr lang="en-US" sz="2000" b="1" dirty="0" smtClean="0">
                <a:solidFill>
                  <a:srgbClr val="FF0000"/>
                </a:solidFill>
              </a:rPr>
              <a:t>justifications</a:t>
            </a:r>
            <a:r>
              <a:rPr lang="en-US" sz="2000" dirty="0" smtClean="0"/>
              <a:t>: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Details are worked out in my </a:t>
            </a:r>
            <a:r>
              <a:rPr lang="en-US" sz="2000" dirty="0" smtClean="0"/>
              <a:t>Book: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i="1" dirty="0"/>
              <a:t>Optimality Justification. New Foundations for Epistemology (OUP 2024</a:t>
            </a:r>
            <a:r>
              <a:rPr lang="en-US" sz="2000" i="1" dirty="0" smtClean="0"/>
              <a:t>).</a:t>
            </a:r>
            <a:br>
              <a:rPr lang="en-US" sz="2000" i="1" dirty="0" smtClean="0"/>
            </a:br>
            <a:r>
              <a:rPr lang="en-US" sz="2000" dirty="0" smtClean="0"/>
              <a:t>(extends my results on meta-induction - see Schurz MIT 2019 - to abduction )</a:t>
            </a:r>
            <a:endParaRPr lang="en-US" sz="2000" dirty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The </a:t>
            </a:r>
            <a:r>
              <a:rPr lang="en-US" sz="2000" b="1" dirty="0">
                <a:solidFill>
                  <a:srgbClr val="FF0000"/>
                </a:solidFill>
              </a:rPr>
              <a:t>end - thank you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de-DE" sz="2000" b="1" dirty="0" smtClean="0"/>
              <a:t> </a:t>
            </a:r>
            <a:endParaRPr lang="en-US" sz="20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spcBef>
                <a:spcPts val="6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3ADE9E6-8B32-456A-A1F2-FA8C57FC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62E6F63-7A64-4BC4-8C84-AF1F1DAA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1DC3-29E8-42D2-9B90-AFBC9D4F0EC5}" type="slidenum">
              <a:rPr lang="en-US" altLang="de-DE" smtClean="0"/>
              <a:pPr/>
              <a:t>21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87629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8AEF40A-5702-4DAB-986A-029EF69F3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94" y="151150"/>
            <a:ext cx="8229600" cy="640871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Appendix A3: Why the causal explanation of </a:t>
            </a:r>
            <a:r>
              <a:rPr lang="en-US" sz="2000" b="1" i="1" dirty="0" smtClean="0"/>
              <a:t>screening is the best one can give? </a:t>
            </a:r>
            <a:r>
              <a:rPr lang="en-US" sz="2000" dirty="0" smtClean="0"/>
              <a:t>Objections and replies: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Alternative explanation: </a:t>
            </a:r>
            <a:r>
              <a:rPr lang="en-US" sz="2000" dirty="0" smtClean="0"/>
              <a:t>Humean 'reduction' account or metaphysical duplication accounts: causal dependencies are 'duplications' of probabilistic  dependencies.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Reply:</a:t>
            </a:r>
            <a:r>
              <a:rPr lang="en-US" sz="2000" dirty="0" smtClean="0"/>
              <a:t> </a:t>
            </a:r>
            <a:r>
              <a:rPr lang="en-US" sz="2000" b="1" dirty="0" smtClean="0"/>
              <a:t>Does not work. The explanation of screening-off is only possible because NOT every probabilistic dependency relies on a (direct) causal dependency. </a:t>
            </a:r>
            <a:r>
              <a:rPr lang="en-US" sz="2400" b="1" dirty="0" smtClean="0"/>
              <a:t>	</a:t>
            </a:r>
            <a:r>
              <a:rPr lang="en-US" sz="2400" dirty="0" smtClean="0"/>
              <a:t>           </a:t>
            </a:r>
          </a:p>
          <a:p>
            <a:pPr marL="0" indent="0">
              <a:buNone/>
            </a:pPr>
            <a:r>
              <a:rPr lang="en-US" sz="2400" dirty="0" smtClean="0"/>
              <a:t>			 X                            Y</a:t>
            </a:r>
          </a:p>
          <a:p>
            <a:pPr marL="0" indent="0">
              <a:buNone/>
            </a:pPr>
            <a:r>
              <a:rPr lang="en-US" sz="2400" dirty="0" smtClean="0"/>
              <a:t>                                                    </a:t>
            </a:r>
          </a:p>
          <a:p>
            <a:pPr marL="0" indent="0">
              <a:buNone/>
            </a:pPr>
            <a:r>
              <a:rPr lang="en-US" sz="2400" dirty="0" smtClean="0"/>
              <a:t>                                                          Z                 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Further alternative explanations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...  involve complications such as non-faithfulness.</a:t>
            </a:r>
          </a:p>
          <a:p>
            <a:pPr marL="0" indent="0">
              <a:buNone/>
            </a:pPr>
            <a:r>
              <a:rPr lang="en-US" sz="2000" dirty="0" smtClean="0"/>
              <a:t>For details see Schurz (2015).</a:t>
            </a:r>
            <a:r>
              <a:rPr lang="en-US" sz="2200" dirty="0" smtClean="0"/>
              <a:t> </a:t>
            </a:r>
            <a:r>
              <a:rPr lang="en-US" sz="2400" dirty="0" smtClean="0"/>
              <a:t>     </a:t>
            </a:r>
            <a:r>
              <a:rPr lang="de-DE" sz="2400" dirty="0" smtClean="0"/>
              <a:t>                              </a:t>
            </a:r>
            <a:endParaRPr lang="en-US" sz="240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52289F9-C47D-4F63-9657-1EC42CC8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882B265-4328-42CF-8B13-7428A846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1DC3-29E8-42D2-9B90-AFBC9D4F0EC5}" type="slidenum">
              <a:rPr lang="en-US" altLang="de-DE" smtClean="0"/>
              <a:pPr/>
              <a:t>22</a:t>
            </a:fld>
            <a:endParaRPr lang="en-US" altLang="de-DE" dirty="0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xmlns="" id="{9601EC0A-75F6-4123-BC73-024A979E7301}"/>
              </a:ext>
            </a:extLst>
          </p:cNvPr>
          <p:cNvCxnSpPr>
            <a:cxnSpLocks/>
          </p:cNvCxnSpPr>
          <p:nvPr/>
        </p:nvCxnSpPr>
        <p:spPr>
          <a:xfrm>
            <a:off x="3275856" y="2708920"/>
            <a:ext cx="180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xmlns="" id="{2B2ACC59-62D4-48FF-A983-B1A21CD6535E}"/>
              </a:ext>
            </a:extLst>
          </p:cNvPr>
          <p:cNvCxnSpPr>
            <a:cxnSpLocks noChangeAspect="1"/>
          </p:cNvCxnSpPr>
          <p:nvPr/>
        </p:nvCxnSpPr>
        <p:spPr>
          <a:xfrm>
            <a:off x="3397492" y="3556182"/>
            <a:ext cx="916063" cy="61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xmlns="" id="{FC56D3C4-E0A7-4CA7-9D22-02561CB90061}"/>
              </a:ext>
            </a:extLst>
          </p:cNvPr>
          <p:cNvCxnSpPr>
            <a:cxnSpLocks/>
          </p:cNvCxnSpPr>
          <p:nvPr/>
        </p:nvCxnSpPr>
        <p:spPr>
          <a:xfrm flipH="1">
            <a:off x="4480758" y="3566815"/>
            <a:ext cx="774000" cy="6121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xmlns="" id="{B496765F-8CC7-4EF2-8EA4-99B8AC5D4AB0}"/>
              </a:ext>
            </a:extLst>
          </p:cNvPr>
          <p:cNvCxnSpPr>
            <a:cxnSpLocks/>
          </p:cNvCxnSpPr>
          <p:nvPr/>
        </p:nvCxnSpPr>
        <p:spPr>
          <a:xfrm>
            <a:off x="4227790" y="3295694"/>
            <a:ext cx="36000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xmlns="" id="{9E8BD225-3FC4-4C41-93FD-C7E5FAE6714F}"/>
              </a:ext>
            </a:extLst>
          </p:cNvPr>
          <p:cNvCxnSpPr>
            <a:cxnSpLocks/>
          </p:cNvCxnSpPr>
          <p:nvPr/>
        </p:nvCxnSpPr>
        <p:spPr>
          <a:xfrm flipV="1">
            <a:off x="4227790" y="3295694"/>
            <a:ext cx="36000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xmlns="" id="{2B2ACC59-62D4-48FF-A983-B1A21CD6535E}"/>
              </a:ext>
            </a:extLst>
          </p:cNvPr>
          <p:cNvCxnSpPr>
            <a:cxnSpLocks/>
          </p:cNvCxnSpPr>
          <p:nvPr/>
        </p:nvCxnSpPr>
        <p:spPr>
          <a:xfrm flipH="1" flipV="1">
            <a:off x="3462499" y="3451718"/>
            <a:ext cx="1792259" cy="239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17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E3D9E66-118C-4E82-969E-82B4EF57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89AF8F-AC80-4315-9F81-E9EC4996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1DC3-29E8-42D2-9B90-AFBC9D4F0EC5}" type="slidenum">
              <a:rPr lang="en-US" altLang="de-DE" smtClean="0"/>
              <a:pPr/>
              <a:t>23</a:t>
            </a:fld>
            <a:endParaRPr lang="en-US" altLang="de-DE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22523" y="115879"/>
            <a:ext cx="8892480" cy="6601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en-GB" altLang="de-D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References</a:t>
            </a:r>
            <a:r>
              <a:rPr kumimoji="0" lang="en-GB" alt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GB" altLang="de-DE" sz="1400" dirty="0">
              <a:ea typeface="Times New Roman" panose="02020603050405020304" pitchFamily="18" charset="0"/>
            </a:endParaRP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en-GB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 Aliseda</a:t>
            </a:r>
            <a:r>
              <a:rPr kumimoji="0" lang="en-GB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A. (2006): </a:t>
            </a:r>
            <a:r>
              <a:rPr kumimoji="0" lang="en-GB" altLang="de-DE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Abductive Reasoning</a:t>
            </a:r>
            <a:r>
              <a:rPr kumimoji="0" lang="en-GB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Springer, Dordrecht</a:t>
            </a:r>
            <a:r>
              <a:rPr kumimoji="0" lang="en-GB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lvl="0" indent="-457200">
              <a:spcBef>
                <a:spcPts val="0"/>
              </a:spcBef>
            </a:pPr>
            <a:r>
              <a:rPr lang="en-US" altLang="de-DE" dirty="0" smtClean="0"/>
              <a:t>- Aliseda, A. (2023): </a:t>
            </a:r>
            <a:r>
              <a:rPr lang="en-US" altLang="de-DE" dirty="0" smtClean="0"/>
              <a:t>“</a:t>
            </a:r>
            <a:r>
              <a:rPr lang="en-US" dirty="0" smtClean="0"/>
              <a:t>On </a:t>
            </a:r>
            <a:r>
              <a:rPr lang="en-US" dirty="0"/>
              <a:t>Schurz’s construction paradigm of scientific theory </a:t>
            </a:r>
            <a:r>
              <a:rPr lang="en-US" dirty="0" smtClean="0"/>
              <a:t>	development”, </a:t>
            </a:r>
            <a:r>
              <a:rPr lang="en-US" i="1" dirty="0" smtClean="0"/>
              <a:t>Journal for the General Philosophy of </a:t>
            </a:r>
            <a:r>
              <a:rPr lang="en-US" i="1" dirty="0" smtClean="0"/>
              <a:t>Science </a:t>
            </a:r>
            <a:r>
              <a:rPr lang="fr-FR" dirty="0" smtClean="0"/>
              <a:t>54, 473–490</a:t>
            </a:r>
            <a:r>
              <a:rPr lang="de-DE" dirty="0" smtClean="0"/>
              <a:t>.</a:t>
            </a:r>
            <a:endParaRPr lang="en-US" altLang="de-DE" dirty="0" smtClean="0"/>
          </a:p>
          <a:p>
            <a:pPr lvl="0" indent="-457200">
              <a:spcBef>
                <a:spcPts val="0"/>
              </a:spcBef>
            </a:pPr>
            <a:r>
              <a:rPr lang="en-US" altLang="de-DE" dirty="0" smtClean="0"/>
              <a:t>- Armstrong</a:t>
            </a:r>
            <a:r>
              <a:rPr lang="en-US" altLang="de-DE" dirty="0"/>
              <a:t>, </a:t>
            </a:r>
            <a:r>
              <a:rPr lang="en-US" altLang="de-DE" dirty="0" smtClean="0"/>
              <a:t>D. </a:t>
            </a:r>
            <a:r>
              <a:rPr lang="en-US" altLang="de-DE" dirty="0"/>
              <a:t>M. (1983): </a:t>
            </a:r>
            <a:r>
              <a:rPr lang="en-US" altLang="de-DE" i="1" dirty="0"/>
              <a:t>What Is a Law of Nature?</a:t>
            </a:r>
            <a:r>
              <a:rPr lang="en-US" altLang="de-DE" dirty="0"/>
              <a:t> Cambridge Univ. </a:t>
            </a:r>
            <a:r>
              <a:rPr lang="en-US" altLang="de-DE" dirty="0" smtClean="0"/>
              <a:t>Press</a:t>
            </a:r>
            <a:r>
              <a:rPr lang="en-US" altLang="de-DE" dirty="0" smtClean="0"/>
              <a:t>, 	Cambridge.</a:t>
            </a:r>
            <a:endParaRPr lang="en-US" altLang="de-DE" dirty="0" smtClean="0"/>
          </a:p>
          <a:p>
            <a:pPr lvl="0" indent="-457200">
              <a:spcBef>
                <a:spcPts val="0"/>
              </a:spcBef>
            </a:pPr>
            <a:r>
              <a:rPr lang="en-GB" dirty="0" smtClean="0"/>
              <a:t>- Beebee</a:t>
            </a:r>
            <a:r>
              <a:rPr lang="en-GB" dirty="0"/>
              <a:t>, </a:t>
            </a:r>
            <a:r>
              <a:rPr lang="en-GB" dirty="0" smtClean="0"/>
              <a:t>H. </a:t>
            </a:r>
            <a:r>
              <a:rPr lang="en-GB" dirty="0"/>
              <a:t>(2018): "Philosophical Scepticism and the Aims of Philosophy", </a:t>
            </a:r>
            <a:r>
              <a:rPr lang="en-GB" dirty="0" smtClean="0"/>
              <a:t>	</a:t>
            </a:r>
            <a:r>
              <a:rPr lang="en-GB" i="1" dirty="0" smtClean="0"/>
              <a:t>Proceedings </a:t>
            </a:r>
            <a:r>
              <a:rPr lang="en-GB" i="1" dirty="0"/>
              <a:t>of the Aristotelian Society</a:t>
            </a:r>
            <a:r>
              <a:rPr lang="en-GB" dirty="0"/>
              <a:t> 118(1), 1–24</a:t>
            </a:r>
            <a:r>
              <a:rPr lang="en-GB" dirty="0" smtClean="0"/>
              <a:t>.</a:t>
            </a:r>
          </a:p>
          <a:p>
            <a:pPr lvl="0" indent="-457200">
              <a:spcBef>
                <a:spcPts val="0"/>
              </a:spcBef>
            </a:pP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 Carnap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R. (1956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): "The 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Methodological Character of Theoretical 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Concepts". 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In: H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  <a:r>
              <a:rPr kumimoji="0" lang="en-US" altLang="de-D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Feigl 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and M. Scriven (eds.),</a:t>
            </a:r>
            <a:r>
              <a:rPr kumimoji="0" lang="en-US" altLang="de-DE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The Foundations of Science, 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Minneapolis: University of 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Minnesota Press, 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38–76.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indent="-457200">
              <a:spcBef>
                <a:spcPts val="0"/>
              </a:spcBef>
            </a:pPr>
            <a:r>
              <a:rPr lang="en-US" dirty="0" smtClean="0"/>
              <a:t>- Clark</a:t>
            </a:r>
            <a:r>
              <a:rPr lang="en-US" dirty="0"/>
              <a:t>, A. (2013): "Whatever Next? Predictive </a:t>
            </a:r>
            <a:r>
              <a:rPr lang="en-US" dirty="0" smtClean="0"/>
              <a:t>Brains", </a:t>
            </a:r>
            <a:r>
              <a:rPr lang="en-US" i="1" dirty="0"/>
              <a:t>Behavioral and Brain Science</a:t>
            </a:r>
            <a:r>
              <a:rPr lang="en-US" dirty="0"/>
              <a:t> </a:t>
            </a:r>
            <a:r>
              <a:rPr lang="en-US" dirty="0" smtClean="0"/>
              <a:t>	36</a:t>
            </a:r>
            <a:r>
              <a:rPr lang="en-US" dirty="0"/>
              <a:t>, </a:t>
            </a:r>
            <a:r>
              <a:rPr lang="en-US" dirty="0" smtClean="0"/>
              <a:t>181-253.</a:t>
            </a:r>
          </a:p>
          <a:p>
            <a:pPr indent="-457200">
              <a:spcBef>
                <a:spcPts val="0"/>
              </a:spcBef>
            </a:pPr>
            <a:r>
              <a:rPr kumimoji="0" lang="de-DE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 Flach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P. </a:t>
            </a:r>
            <a:r>
              <a:rPr kumimoji="0" lang="de-DE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and 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Kakas, A. (Eds.) 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(2000). </a:t>
            </a:r>
            <a:r>
              <a:rPr kumimoji="0" lang="en-US" altLang="de-DE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Abduction and </a:t>
            </a:r>
            <a:r>
              <a:rPr kumimoji="0" lang="en-US" alt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Induction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., Kluwer, Dordrecht.</a:t>
            </a:r>
          </a:p>
          <a:p>
            <a:pPr lvl="0" indent="-457200">
              <a:spcBef>
                <a:spcPts val="0"/>
              </a:spcBef>
            </a:pPr>
            <a:r>
              <a:rPr lang="en-US" altLang="de-DE" dirty="0" smtClean="0"/>
              <a:t>- Douven</a:t>
            </a:r>
            <a:r>
              <a:rPr lang="en-US" altLang="de-DE" dirty="0"/>
              <a:t>, I. (2021). </a:t>
            </a:r>
            <a:r>
              <a:rPr lang="en-US" altLang="de-DE" dirty="0" smtClean="0"/>
              <a:t>“Abduction</a:t>
            </a:r>
            <a:r>
              <a:rPr lang="en-US" altLang="de-DE" dirty="0" smtClean="0"/>
              <a:t>”, in: </a:t>
            </a:r>
            <a:r>
              <a:rPr lang="en-US" altLang="de-DE" dirty="0"/>
              <a:t>E. N. Zalta (Ed</a:t>
            </a:r>
            <a:r>
              <a:rPr lang="en-US" altLang="de-DE" dirty="0" smtClean="0"/>
              <a:t>.), </a:t>
            </a:r>
            <a:r>
              <a:rPr lang="en-US" altLang="de-DE" i="1" dirty="0" smtClean="0"/>
              <a:t>The </a:t>
            </a:r>
            <a:r>
              <a:rPr lang="en-US" altLang="de-DE" i="1" dirty="0"/>
              <a:t>Stanford Encyclopedia </a:t>
            </a:r>
            <a:r>
              <a:rPr lang="en-US" altLang="de-DE" i="1" dirty="0" smtClean="0"/>
              <a:t>of </a:t>
            </a:r>
            <a:r>
              <a:rPr lang="en-US" altLang="de-DE" i="1" dirty="0" smtClean="0"/>
              <a:t>	Philosophy </a:t>
            </a:r>
            <a:r>
              <a:rPr lang="en-US" altLang="de-DE" i="1" dirty="0"/>
              <a:t>(Summer 2021 ed.). </a:t>
            </a:r>
            <a:r>
              <a:rPr lang="en-US" altLang="de-DE" i="1" dirty="0" smtClean="0"/>
              <a:t> </a:t>
            </a:r>
            <a:endParaRPr lang="en-US" altLang="de-DE" i="1" dirty="0"/>
          </a:p>
          <a:p>
            <a:pPr indent="-457200">
              <a:spcBef>
                <a:spcPts val="0"/>
              </a:spcBef>
            </a:pPr>
            <a:r>
              <a:rPr lang="en-GB" dirty="0" smtClean="0"/>
              <a:t>- French</a:t>
            </a:r>
            <a:r>
              <a:rPr lang="en-GB" dirty="0"/>
              <a:t>, </a:t>
            </a:r>
            <a:r>
              <a:rPr lang="en-GB" dirty="0" smtClean="0"/>
              <a:t>S. </a:t>
            </a:r>
            <a:r>
              <a:rPr lang="en-GB" dirty="0"/>
              <a:t>(2008): "The Structure of Theories", in: S. Psillos and M. Curd </a:t>
            </a:r>
            <a:r>
              <a:rPr lang="en-GB" dirty="0" smtClean="0"/>
              <a:t>(Eds</a:t>
            </a:r>
            <a:r>
              <a:rPr lang="en-GB" dirty="0"/>
              <a:t>.): </a:t>
            </a:r>
            <a:r>
              <a:rPr lang="en-GB" i="1" dirty="0"/>
              <a:t>The </a:t>
            </a:r>
            <a:r>
              <a:rPr lang="en-GB" i="1" dirty="0" smtClean="0"/>
              <a:t>	Routledge </a:t>
            </a:r>
            <a:r>
              <a:rPr lang="en-GB" i="1" dirty="0"/>
              <a:t>Companion to Philosophy of Science, </a:t>
            </a:r>
            <a:r>
              <a:rPr lang="en-GB" dirty="0"/>
              <a:t>Routledge, New York, 269-280</a:t>
            </a:r>
            <a:r>
              <a:rPr lang="en-GB" dirty="0" smtClean="0"/>
              <a:t>.</a:t>
            </a:r>
          </a:p>
          <a:p>
            <a:pPr indent="-457200">
              <a:spcBef>
                <a:spcPts val="0"/>
              </a:spcBef>
            </a:pPr>
            <a:r>
              <a:rPr lang="en-GB" dirty="0" smtClean="0"/>
              <a:t>- Friedman</a:t>
            </a:r>
            <a:r>
              <a:rPr lang="en-GB" dirty="0"/>
              <a:t>, M. (1974): "Explanation and Scientific Understanding", </a:t>
            </a:r>
            <a:r>
              <a:rPr lang="en-GB" i="1" dirty="0"/>
              <a:t>Journa</a:t>
            </a:r>
            <a:r>
              <a:rPr lang="en-US" i="1" dirty="0"/>
              <a:t>l of </a:t>
            </a:r>
            <a:r>
              <a:rPr lang="en-US" i="1" dirty="0" smtClean="0"/>
              <a:t>	Philosophy</a:t>
            </a:r>
            <a:r>
              <a:rPr lang="en-US" dirty="0" smtClean="0"/>
              <a:t> </a:t>
            </a:r>
            <a:r>
              <a:rPr lang="en-US" dirty="0"/>
              <a:t>71, 5-19.</a:t>
            </a:r>
            <a:endParaRPr lang="de-DE" dirty="0"/>
          </a:p>
          <a:p>
            <a:pPr indent="-457200"/>
            <a:r>
              <a:rPr lang="en-GB" dirty="0" smtClean="0"/>
              <a:t>- Harman</a:t>
            </a:r>
            <a:r>
              <a:rPr lang="en-GB" dirty="0"/>
              <a:t>, </a:t>
            </a:r>
            <a:r>
              <a:rPr lang="en-GB" dirty="0" smtClean="0"/>
              <a:t>G. </a:t>
            </a:r>
            <a:r>
              <a:rPr lang="en-GB" dirty="0"/>
              <a:t>(1965): "The Inference to the Best Explanation", </a:t>
            </a:r>
            <a:r>
              <a:rPr lang="en-GB" i="1" dirty="0"/>
              <a:t>Philosophical Review</a:t>
            </a:r>
            <a:r>
              <a:rPr lang="en-GB" dirty="0"/>
              <a:t> </a:t>
            </a:r>
            <a:r>
              <a:rPr lang="en-GB" dirty="0" smtClean="0"/>
              <a:t>	74</a:t>
            </a:r>
            <a:r>
              <a:rPr lang="en-GB" dirty="0"/>
              <a:t>, 88-95.</a:t>
            </a:r>
            <a:endParaRPr lang="de-DE" dirty="0"/>
          </a:p>
          <a:p>
            <a:pPr algn="just">
              <a:spcBef>
                <a:spcPts val="0"/>
              </a:spcBef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77415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E3D9E66-118C-4E82-969E-82B4EF57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30801"/>
            <a:ext cx="7139136" cy="282113"/>
          </a:xfrm>
        </p:spPr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89AF8F-AC80-4315-9F81-E9EC4996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4368" y="6503369"/>
            <a:ext cx="820149" cy="282113"/>
          </a:xfrm>
        </p:spPr>
        <p:txBody>
          <a:bodyPr/>
          <a:lstStyle/>
          <a:p>
            <a:fld id="{10491DC3-29E8-42D2-9B90-AFBC9D4F0EC5}" type="slidenum">
              <a:rPr lang="en-US" altLang="de-DE" smtClean="0"/>
              <a:pPr/>
              <a:t>24</a:t>
            </a:fld>
            <a:endParaRPr lang="en-US" altLang="de-DE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51520" y="-115739"/>
            <a:ext cx="866995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 smtClean="0"/>
              <a:t>- Hempel</a:t>
            </a:r>
            <a:r>
              <a:rPr lang="en-GB" dirty="0"/>
              <a:t>, </a:t>
            </a:r>
            <a:r>
              <a:rPr lang="en-GB" dirty="0" smtClean="0"/>
              <a:t>C. </a:t>
            </a:r>
            <a:r>
              <a:rPr lang="en-GB" dirty="0"/>
              <a:t>G. (1951): "The Concept of Cognitive Significance: A </a:t>
            </a:r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Reconsidera­tion</a:t>
            </a:r>
            <a:r>
              <a:rPr lang="en-GB" dirty="0"/>
              <a:t>", reprinted in </a:t>
            </a:r>
            <a:r>
              <a:rPr lang="en-GB" dirty="0" smtClean="0"/>
              <a:t>Hempel, C. G. </a:t>
            </a:r>
            <a:r>
              <a:rPr lang="en-GB" dirty="0"/>
              <a:t>(1965), </a:t>
            </a:r>
            <a:r>
              <a:rPr lang="en-GB" i="1" dirty="0"/>
              <a:t>Aspects of Scientific </a:t>
            </a:r>
            <a:r>
              <a:rPr lang="en-GB" i="1" dirty="0" smtClean="0"/>
              <a:t>	Explanation</a:t>
            </a:r>
            <a:r>
              <a:rPr lang="en-GB" dirty="0" smtClean="0"/>
              <a:t>, </a:t>
            </a:r>
            <a:r>
              <a:rPr lang="en-GB" dirty="0"/>
              <a:t>Free Press, New </a:t>
            </a:r>
            <a:r>
              <a:rPr lang="en-GB" dirty="0" smtClean="0"/>
              <a:t>York-London, ch</a:t>
            </a:r>
            <a:r>
              <a:rPr lang="en-GB" dirty="0"/>
              <a:t>. II.1. </a:t>
            </a:r>
            <a:endParaRPr lang="en-GB" dirty="0" smtClean="0"/>
          </a:p>
          <a:p>
            <a:r>
              <a:rPr lang="en-GB" dirty="0" smtClean="0"/>
              <a:t>- </a:t>
            </a:r>
            <a:r>
              <a:rPr lang="en-GB" dirty="0"/>
              <a:t>Kincaid, H. (2013): </a:t>
            </a:r>
            <a:r>
              <a:rPr lang="en-GB" dirty="0" smtClean="0"/>
              <a:t>“Introduction</a:t>
            </a:r>
            <a:r>
              <a:rPr lang="en-GB" dirty="0"/>
              <a:t>: Pursuing a Naturalist </a:t>
            </a:r>
            <a:r>
              <a:rPr lang="en-GB" dirty="0" smtClean="0"/>
              <a:t>Metaphysics”, in: D</a:t>
            </a:r>
            <a:r>
              <a:rPr lang="en-GB" dirty="0"/>
              <a:t>. Ross, </a:t>
            </a:r>
            <a:r>
              <a:rPr lang="en-GB" dirty="0" smtClean="0"/>
              <a:t>	J</a:t>
            </a:r>
            <a:r>
              <a:rPr lang="en-GB" dirty="0"/>
              <a:t>. Ladyman </a:t>
            </a:r>
            <a:r>
              <a:rPr lang="en-GB" dirty="0" smtClean="0"/>
              <a:t>and </a:t>
            </a:r>
            <a:r>
              <a:rPr lang="en-GB" dirty="0"/>
              <a:t>H. Kincaid (eds.): </a:t>
            </a:r>
            <a:r>
              <a:rPr lang="en-GB" i="1" dirty="0"/>
              <a:t>Scientific </a:t>
            </a:r>
            <a:r>
              <a:rPr lang="en-GB" i="1" dirty="0" smtClean="0"/>
              <a:t>Metaphysics</a:t>
            </a:r>
            <a:r>
              <a:rPr lang="en-GB" dirty="0" smtClean="0"/>
              <a:t>, Oxford </a:t>
            </a:r>
            <a:r>
              <a:rPr lang="en-GB" dirty="0"/>
              <a:t>University </a:t>
            </a:r>
            <a:r>
              <a:rPr lang="en-GB" dirty="0" smtClean="0"/>
              <a:t>	Press, Oxford and New York.</a:t>
            </a:r>
            <a:endParaRPr lang="de-DE" dirty="0"/>
          </a:p>
          <a:p>
            <a:pPr>
              <a:spcBef>
                <a:spcPts val="0"/>
              </a:spcBef>
            </a:pPr>
            <a:r>
              <a:rPr lang="en-GB" dirty="0" smtClean="0"/>
              <a:t>- Ladyman</a:t>
            </a:r>
            <a:r>
              <a:rPr lang="en-GB" dirty="0"/>
              <a:t>, J. (2012): "Science, Metaphysics and </a:t>
            </a:r>
            <a:r>
              <a:rPr lang="en-GB" dirty="0" smtClean="0"/>
              <a:t>Method“, </a:t>
            </a:r>
            <a:r>
              <a:rPr lang="en-GB" i="1" dirty="0"/>
              <a:t>Philosophical Studies</a:t>
            </a:r>
            <a:r>
              <a:rPr lang="en-GB" dirty="0"/>
              <a:t> </a:t>
            </a:r>
            <a:r>
              <a:rPr lang="en-GB" dirty="0" smtClean="0"/>
              <a:t>	160</a:t>
            </a:r>
            <a:r>
              <a:rPr lang="en-GB" dirty="0"/>
              <a:t>, 1, 31-51</a:t>
            </a:r>
            <a:r>
              <a:rPr lang="en-GB" dirty="0" smtClean="0"/>
              <a:t>.</a:t>
            </a:r>
          </a:p>
          <a:p>
            <a:r>
              <a:rPr lang="en-GB" dirty="0" smtClean="0"/>
              <a:t>- Magnani</a:t>
            </a:r>
            <a:r>
              <a:rPr lang="en-GB" dirty="0"/>
              <a:t>, </a:t>
            </a:r>
            <a:r>
              <a:rPr lang="en-GB" dirty="0" smtClean="0"/>
              <a:t>L. </a:t>
            </a:r>
            <a:r>
              <a:rPr lang="en-GB" dirty="0"/>
              <a:t>and Bertolotti, T. (2017, eds.): </a:t>
            </a:r>
            <a:r>
              <a:rPr lang="en-GB" i="1" dirty="0"/>
              <a:t>Springer Handbook of Model-Based </a:t>
            </a:r>
            <a:r>
              <a:rPr lang="en-GB" i="1" dirty="0" smtClean="0"/>
              <a:t>	Science</a:t>
            </a:r>
            <a:r>
              <a:rPr lang="en-GB" dirty="0"/>
              <a:t>, Springer, Dordrecht.</a:t>
            </a:r>
            <a:endParaRPr lang="de-DE" dirty="0"/>
          </a:p>
          <a:p>
            <a:pPr lvl="0">
              <a:spcBef>
                <a:spcPts val="0"/>
              </a:spcBef>
            </a:pPr>
            <a:r>
              <a:rPr lang="en-US" altLang="de-DE" dirty="0" smtClean="0">
                <a:ea typeface="Times New Roman" panose="02020603050405020304" pitchFamily="18" charset="0"/>
              </a:rPr>
              <a:t>- Moser</a:t>
            </a:r>
            <a:r>
              <a:rPr lang="en-US" altLang="de-DE" dirty="0">
                <a:ea typeface="Times New Roman" panose="02020603050405020304" pitchFamily="18" charset="0"/>
              </a:rPr>
              <a:t>, P</a:t>
            </a:r>
            <a:r>
              <a:rPr lang="en-US" altLang="de-DE" dirty="0" smtClean="0">
                <a:ea typeface="Times New Roman" panose="02020603050405020304" pitchFamily="18" charset="0"/>
              </a:rPr>
              <a:t>. K</a:t>
            </a:r>
            <a:r>
              <a:rPr lang="en-US" altLang="de-DE" dirty="0">
                <a:ea typeface="Times New Roman" panose="02020603050405020304" pitchFamily="18" charset="0"/>
              </a:rPr>
              <a:t>. (1989): </a:t>
            </a:r>
            <a:r>
              <a:rPr lang="en-US" altLang="de-DE" i="1" dirty="0">
                <a:ea typeface="Times New Roman" panose="02020603050405020304" pitchFamily="18" charset="0"/>
              </a:rPr>
              <a:t>Knowledge and Evidence</a:t>
            </a:r>
            <a:r>
              <a:rPr lang="en-US" altLang="de-DE" dirty="0">
                <a:ea typeface="Times New Roman" panose="02020603050405020304" pitchFamily="18" charset="0"/>
              </a:rPr>
              <a:t>, Cambridge Univ. Press, </a:t>
            </a:r>
            <a:r>
              <a:rPr lang="en-US" altLang="de-DE" dirty="0" smtClean="0">
                <a:ea typeface="Times New Roman" panose="02020603050405020304" pitchFamily="18" charset="0"/>
              </a:rPr>
              <a:t>	Cambridge. </a:t>
            </a:r>
            <a:endParaRPr lang="en-US" altLang="de-DE" dirty="0"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de-DE" dirty="0" smtClean="0">
                <a:ea typeface="Times New Roman" panose="02020603050405020304" pitchFamily="18" charset="0"/>
              </a:rPr>
              <a:t>- Niiniluoto</a:t>
            </a:r>
            <a:r>
              <a:rPr lang="en-US" altLang="de-DE" dirty="0">
                <a:ea typeface="Times New Roman" panose="02020603050405020304" pitchFamily="18" charset="0"/>
              </a:rPr>
              <a:t>, I. (2018): </a:t>
            </a:r>
            <a:r>
              <a:rPr lang="en-US" altLang="de-DE" i="1" dirty="0">
                <a:ea typeface="Times New Roman" panose="02020603050405020304" pitchFamily="18" charset="0"/>
              </a:rPr>
              <a:t>Truth Seeking by Abduction</a:t>
            </a:r>
            <a:r>
              <a:rPr lang="en-US" altLang="de-DE" dirty="0">
                <a:ea typeface="Times New Roman" panose="02020603050405020304" pitchFamily="18" charset="0"/>
              </a:rPr>
              <a:t>, </a:t>
            </a:r>
            <a:r>
              <a:rPr lang="en-US" altLang="de-DE" dirty="0" smtClean="0">
                <a:ea typeface="Times New Roman" panose="02020603050405020304" pitchFamily="18" charset="0"/>
              </a:rPr>
              <a:t>Springer, </a:t>
            </a:r>
            <a:r>
              <a:rPr lang="en-US" altLang="de-DE" dirty="0">
                <a:ea typeface="Times New Roman" panose="02020603050405020304" pitchFamily="18" charset="0"/>
              </a:rPr>
              <a:t>Basel.</a:t>
            </a:r>
            <a:endParaRPr lang="de-DE" altLang="de-DE" dirty="0"/>
          </a:p>
          <a:p>
            <a:pPr>
              <a:spcBef>
                <a:spcPts val="0"/>
              </a:spcBef>
            </a:pPr>
            <a:r>
              <a:rPr lang="en-GB" dirty="0" smtClean="0"/>
              <a:t>- Paul</a:t>
            </a:r>
            <a:r>
              <a:rPr lang="en-GB" dirty="0"/>
              <a:t>, L. A. (2012): "</a:t>
            </a:r>
            <a:r>
              <a:rPr lang="en-GB" dirty="0" smtClean="0"/>
              <a:t>Metaphysics </a:t>
            </a:r>
            <a:r>
              <a:rPr lang="en-GB" dirty="0"/>
              <a:t>as Modeling: The Handmaiden's </a:t>
            </a:r>
            <a:r>
              <a:rPr lang="en-GB" dirty="0" smtClean="0"/>
              <a:t>Tale". </a:t>
            </a:r>
            <a:r>
              <a:rPr lang="en-GB" dirty="0" smtClean="0"/>
              <a:t>	</a:t>
            </a:r>
            <a:r>
              <a:rPr lang="en-GB" i="1" dirty="0" smtClean="0"/>
              <a:t>Philosophical </a:t>
            </a:r>
            <a:r>
              <a:rPr lang="en-GB" i="1" dirty="0"/>
              <a:t>Studies</a:t>
            </a:r>
            <a:r>
              <a:rPr lang="en-GB" dirty="0"/>
              <a:t> 160, 1-29.</a:t>
            </a:r>
            <a:endParaRPr lang="de-DE" dirty="0"/>
          </a:p>
          <a:p>
            <a:pPr lvl="0">
              <a:spcBef>
                <a:spcPts val="0"/>
              </a:spcBef>
            </a:pPr>
            <a:r>
              <a:rPr lang="en-US" altLang="de-DE" dirty="0" smtClean="0">
                <a:ea typeface="Times New Roman" panose="02020603050405020304" pitchFamily="18" charset="0"/>
              </a:rPr>
              <a:t>- Pearl</a:t>
            </a:r>
            <a:r>
              <a:rPr lang="en-US" altLang="de-DE" dirty="0">
                <a:ea typeface="Times New Roman" panose="02020603050405020304" pitchFamily="18" charset="0"/>
              </a:rPr>
              <a:t>, J. (2000, 2009). </a:t>
            </a:r>
            <a:r>
              <a:rPr lang="en-US" altLang="de-DE" i="1" dirty="0" smtClean="0">
                <a:ea typeface="Times New Roman" panose="02020603050405020304" pitchFamily="18" charset="0"/>
              </a:rPr>
              <a:t>Causality, </a:t>
            </a:r>
            <a:r>
              <a:rPr lang="en-US" altLang="de-DE" dirty="0" smtClean="0">
                <a:ea typeface="Times New Roman" panose="02020603050405020304" pitchFamily="18" charset="0"/>
              </a:rPr>
              <a:t>Cambridge </a:t>
            </a:r>
            <a:r>
              <a:rPr lang="en-US" altLang="de-DE" dirty="0">
                <a:ea typeface="Times New Roman" panose="02020603050405020304" pitchFamily="18" charset="0"/>
              </a:rPr>
              <a:t>University </a:t>
            </a:r>
            <a:r>
              <a:rPr lang="en-US" altLang="de-DE" dirty="0" smtClean="0">
                <a:ea typeface="Times New Roman" panose="02020603050405020304" pitchFamily="18" charset="0"/>
              </a:rPr>
              <a:t>Press</a:t>
            </a:r>
            <a:r>
              <a:rPr lang="en-US" altLang="de-DE" dirty="0" smtClean="0">
                <a:ea typeface="Times New Roman" panose="02020603050405020304" pitchFamily="18" charset="0"/>
              </a:rPr>
              <a:t>, </a:t>
            </a:r>
            <a:r>
              <a:rPr lang="en-US" altLang="de-DE" i="1" dirty="0">
                <a:ea typeface="Times New Roman" panose="02020603050405020304" pitchFamily="18" charset="0"/>
              </a:rPr>
              <a:t> </a:t>
            </a:r>
            <a:r>
              <a:rPr lang="en-US" altLang="de-DE" dirty="0" smtClean="0">
                <a:ea typeface="Times New Roman" panose="02020603050405020304" pitchFamily="18" charset="0"/>
              </a:rPr>
              <a:t>Cambridge</a:t>
            </a:r>
            <a:r>
              <a:rPr lang="en-US" altLang="de-DE" dirty="0">
                <a:ea typeface="Times New Roman" panose="02020603050405020304" pitchFamily="18" charset="0"/>
              </a:rPr>
              <a:t>.</a:t>
            </a:r>
            <a:endParaRPr lang="en-US" altLang="de-DE" dirty="0" smtClean="0"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en-GB" dirty="0" smtClean="0"/>
              <a:t>- Peirce</a:t>
            </a:r>
            <a:r>
              <a:rPr lang="en-GB" dirty="0"/>
              <a:t>, </a:t>
            </a:r>
            <a:r>
              <a:rPr lang="en-GB" dirty="0" smtClean="0"/>
              <a:t>C. </a:t>
            </a:r>
            <a:r>
              <a:rPr lang="en-GB" dirty="0"/>
              <a:t>S. (1903): "Lectures on Pragmatism", in: </a:t>
            </a:r>
            <a:r>
              <a:rPr lang="en-GB" i="1" dirty="0" smtClean="0"/>
              <a:t>Collected </a:t>
            </a:r>
            <a:r>
              <a:rPr lang="en-GB" i="1" dirty="0"/>
              <a:t>Papers of Charles S. </a:t>
            </a:r>
            <a:r>
              <a:rPr lang="en-GB" i="1" dirty="0" smtClean="0"/>
              <a:t>	Peirce</a:t>
            </a:r>
            <a:r>
              <a:rPr lang="en-GB" dirty="0" smtClean="0"/>
              <a:t> </a:t>
            </a:r>
            <a:r>
              <a:rPr lang="en-GB" dirty="0" smtClean="0"/>
              <a:t>(ed</a:t>
            </a:r>
            <a:r>
              <a:rPr lang="en-GB" dirty="0"/>
              <a:t>. by C. Hartshorne and P. </a:t>
            </a:r>
            <a:r>
              <a:rPr lang="en-GB" dirty="0" smtClean="0"/>
              <a:t>Weiss), 5.14 </a:t>
            </a:r>
            <a:r>
              <a:rPr lang="en-GB" dirty="0"/>
              <a:t>– 5.212</a:t>
            </a:r>
            <a:r>
              <a:rPr lang="en-GB" dirty="0" smtClean="0"/>
              <a:t>.</a:t>
            </a:r>
          </a:p>
          <a:p>
            <a:r>
              <a:rPr lang="en-GB" dirty="0" smtClean="0"/>
              <a:t>- Putnam</a:t>
            </a:r>
            <a:r>
              <a:rPr lang="en-GB" dirty="0"/>
              <a:t>, </a:t>
            </a:r>
            <a:r>
              <a:rPr lang="en-GB" dirty="0" smtClean="0"/>
              <a:t>H. </a:t>
            </a:r>
            <a:r>
              <a:rPr lang="en-GB" dirty="0"/>
              <a:t>(1975a): "What is Mathematical Truth?", reprinted in: H. Putnam, </a:t>
            </a:r>
            <a:r>
              <a:rPr lang="en-GB" dirty="0" smtClean="0"/>
              <a:t>	</a:t>
            </a:r>
            <a:r>
              <a:rPr lang="en-GB" i="1" dirty="0" smtClean="0"/>
              <a:t>Philosophical </a:t>
            </a:r>
            <a:r>
              <a:rPr lang="en-GB" i="1" dirty="0"/>
              <a:t>Papers</a:t>
            </a:r>
            <a:r>
              <a:rPr lang="en-GB" dirty="0"/>
              <a:t>. </a:t>
            </a:r>
            <a:r>
              <a:rPr lang="en-GB" i="1" dirty="0"/>
              <a:t>Vol. 1</a:t>
            </a:r>
            <a:r>
              <a:rPr lang="en-GB" dirty="0"/>
              <a:t>, Cambridge Univ. Press, Cambridge, 60-78.</a:t>
            </a:r>
            <a:endParaRPr lang="de-DE" dirty="0"/>
          </a:p>
          <a:p>
            <a:pPr lvl="0">
              <a:spcBef>
                <a:spcPts val="0"/>
              </a:spcBef>
            </a:pPr>
            <a:r>
              <a:rPr lang="en-GB" dirty="0" smtClean="0"/>
              <a:t>- Saatsi</a:t>
            </a:r>
            <a:r>
              <a:rPr lang="en-GB" dirty="0"/>
              <a:t>, J. (2017): "Explanation and Explanationism in Science and Metaphysics", </a:t>
            </a:r>
            <a:r>
              <a:rPr lang="en-GB" dirty="0" smtClean="0"/>
              <a:t>	in: </a:t>
            </a:r>
            <a:r>
              <a:rPr lang="en-GB" dirty="0"/>
              <a:t>M. Slater and Z. Yudell </a:t>
            </a:r>
            <a:r>
              <a:rPr lang="en-GB" dirty="0" smtClean="0"/>
              <a:t>(Eds</a:t>
            </a:r>
            <a:r>
              <a:rPr lang="en-GB" dirty="0"/>
              <a:t>.), </a:t>
            </a:r>
            <a:r>
              <a:rPr lang="en-GB" i="1" dirty="0"/>
              <a:t>Metaphysics and the Philosophy of Science: </a:t>
            </a:r>
            <a:r>
              <a:rPr lang="en-GB" i="1" dirty="0" smtClean="0"/>
              <a:t>	New </a:t>
            </a:r>
            <a:r>
              <a:rPr lang="en-GB" i="1" dirty="0"/>
              <a:t>Essays</a:t>
            </a:r>
            <a:r>
              <a:rPr lang="en-GB" dirty="0"/>
              <a:t>, </a:t>
            </a:r>
            <a:r>
              <a:rPr lang="en-GB" dirty="0" smtClean="0"/>
              <a:t>Oxford </a:t>
            </a:r>
            <a:r>
              <a:rPr lang="en-GB" dirty="0"/>
              <a:t>University Press, </a:t>
            </a:r>
            <a:r>
              <a:rPr lang="en-GB" dirty="0" smtClean="0"/>
              <a:t>Oxford 162-191</a:t>
            </a:r>
            <a:r>
              <a:rPr lang="en-GB" dirty="0" smtClean="0"/>
              <a:t>.</a:t>
            </a:r>
          </a:p>
          <a:p>
            <a:pPr lvl="0">
              <a:spcBef>
                <a:spcPts val="0"/>
              </a:spcBef>
            </a:pPr>
            <a:r>
              <a:rPr lang="en-GB" altLang="de-DE" dirty="0" smtClean="0">
                <a:ea typeface="Times New Roman" panose="02020603050405020304" pitchFamily="18" charset="0"/>
              </a:rPr>
              <a:t>- Schurz, G. (2008): "Patterns of Abduction", </a:t>
            </a:r>
            <a:r>
              <a:rPr lang="en-GB" altLang="de-DE" i="1" dirty="0" smtClean="0">
                <a:ea typeface="Times New Roman" panose="02020603050405020304" pitchFamily="18" charset="0"/>
              </a:rPr>
              <a:t>Synthese</a:t>
            </a:r>
            <a:r>
              <a:rPr lang="en-GB" altLang="de-DE" dirty="0" smtClean="0">
                <a:ea typeface="Times New Roman" panose="02020603050405020304" pitchFamily="18" charset="0"/>
              </a:rPr>
              <a:t> </a:t>
            </a:r>
            <a:r>
              <a:rPr lang="en-US" altLang="de-DE" dirty="0" smtClean="0">
                <a:ea typeface="Times New Roman" panose="02020603050405020304" pitchFamily="18" charset="0"/>
              </a:rPr>
              <a:t>164,</a:t>
            </a:r>
            <a:r>
              <a:rPr lang="en-US" altLang="de-DE" b="1" dirty="0" smtClean="0">
                <a:ea typeface="Times New Roman" panose="02020603050405020304" pitchFamily="18" charset="0"/>
              </a:rPr>
              <a:t> </a:t>
            </a:r>
            <a:r>
              <a:rPr lang="en-US" altLang="de-DE" dirty="0" smtClean="0">
                <a:ea typeface="Times New Roman" panose="02020603050405020304" pitchFamily="18" charset="0"/>
              </a:rPr>
              <a:t>2008, 201-234.</a:t>
            </a:r>
          </a:p>
        </p:txBody>
      </p:sp>
    </p:spTree>
    <p:extLst>
      <p:ext uri="{BB962C8B-B14F-4D97-AF65-F5344CB8AC3E}">
        <p14:creationId xmlns:p14="http://schemas.microsoft.com/office/powerpoint/2010/main" val="114911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E3D9E66-118C-4E82-969E-82B4EF57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49089"/>
            <a:ext cx="7139136" cy="282113"/>
          </a:xfrm>
        </p:spPr>
        <p:txBody>
          <a:bodyPr/>
          <a:lstStyle/>
          <a:p>
            <a:pPr>
              <a:defRPr/>
            </a:pPr>
            <a:r>
              <a:rPr lang="en-US" smtClean="0"/>
              <a:t>Inductive Metaphysics and Its Abductive Methodology  Gerhard Schurz   Rijeka Metphil 02/2025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89AF8F-AC80-4315-9F81-E9EC4996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4368" y="6549089"/>
            <a:ext cx="820149" cy="282113"/>
          </a:xfrm>
        </p:spPr>
        <p:txBody>
          <a:bodyPr/>
          <a:lstStyle/>
          <a:p>
            <a:fld id="{10491DC3-29E8-42D2-9B90-AFBC9D4F0EC5}" type="slidenum">
              <a:rPr lang="en-US" altLang="de-DE" smtClean="0"/>
              <a:pPr/>
              <a:t>25</a:t>
            </a:fld>
            <a:endParaRPr lang="en-US" altLang="de-DE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79512" y="-74603"/>
            <a:ext cx="8721419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altLang="de-DE" dirty="0" smtClean="0">
                <a:ea typeface="Times New Roman" panose="02020603050405020304" pitchFamily="18" charset="0"/>
              </a:rPr>
              <a:t>- Schurz</a:t>
            </a:r>
            <a:r>
              <a:rPr lang="en-US" altLang="de-DE" dirty="0">
                <a:ea typeface="Times New Roman" panose="02020603050405020304" pitchFamily="18" charset="0"/>
              </a:rPr>
              <a:t>, G. (2014): </a:t>
            </a:r>
            <a:r>
              <a:rPr lang="en-US" altLang="de-DE" i="1" dirty="0">
                <a:ea typeface="Times New Roman" panose="02020603050405020304" pitchFamily="18" charset="0"/>
              </a:rPr>
              <a:t>Philosophy of Science: A Unified Approach</a:t>
            </a:r>
            <a:r>
              <a:rPr lang="en-US" altLang="de-DE" dirty="0">
                <a:ea typeface="Times New Roman" panose="02020603050405020304" pitchFamily="18" charset="0"/>
              </a:rPr>
              <a:t>, Routledge, New </a:t>
            </a:r>
            <a:r>
              <a:rPr lang="en-US" altLang="de-DE" dirty="0" smtClean="0">
                <a:ea typeface="Times New Roman" panose="02020603050405020304" pitchFamily="18" charset="0"/>
              </a:rPr>
              <a:t>	York</a:t>
            </a:r>
            <a:r>
              <a:rPr lang="en-US" altLang="de-DE" dirty="0">
                <a:ea typeface="Times New Roman" panose="02020603050405020304" pitchFamily="18" charset="0"/>
              </a:rPr>
              <a:t>.</a:t>
            </a:r>
          </a:p>
          <a:p>
            <a:pPr lvl="0">
              <a:spcBef>
                <a:spcPts val="0"/>
              </a:spcBef>
            </a:pPr>
            <a:r>
              <a:rPr lang="en-US" altLang="de-DE" dirty="0" smtClean="0">
                <a:ea typeface="Times New Roman" panose="02020603050405020304" pitchFamily="18" charset="0"/>
              </a:rPr>
              <a:t>- Schurz</a:t>
            </a:r>
            <a:r>
              <a:rPr lang="en-US" altLang="de-DE" dirty="0">
                <a:ea typeface="Times New Roman" panose="02020603050405020304" pitchFamily="18" charset="0"/>
              </a:rPr>
              <a:t>, G. (2015): "Causality and </a:t>
            </a:r>
            <a:r>
              <a:rPr lang="en-US" altLang="de-DE" dirty="0" smtClean="0">
                <a:ea typeface="Times New Roman" panose="02020603050405020304" pitchFamily="18" charset="0"/>
              </a:rPr>
              <a:t>Unification“, </a:t>
            </a:r>
            <a:r>
              <a:rPr lang="en-US" altLang="de-DE" i="1" dirty="0">
                <a:ea typeface="Times New Roman" panose="02020603050405020304" pitchFamily="18" charset="0"/>
              </a:rPr>
              <a:t>Theoria</a:t>
            </a:r>
            <a:r>
              <a:rPr lang="en-US" altLang="de-DE" dirty="0">
                <a:ea typeface="Times New Roman" panose="02020603050405020304" pitchFamily="18" charset="0"/>
              </a:rPr>
              <a:t> 30/1, 73-95.</a:t>
            </a:r>
          </a:p>
          <a:p>
            <a:pPr lvl="0">
              <a:spcBef>
                <a:spcPts val="0"/>
              </a:spcBef>
            </a:pPr>
            <a:r>
              <a:rPr lang="en-US" altLang="de-DE" dirty="0" smtClean="0">
                <a:ea typeface="Times New Roman" panose="02020603050405020304" pitchFamily="18" charset="0"/>
              </a:rPr>
              <a:t>- Schurz</a:t>
            </a:r>
            <a:r>
              <a:rPr lang="en-US" altLang="de-DE" dirty="0">
                <a:ea typeface="Times New Roman" panose="02020603050405020304" pitchFamily="18" charset="0"/>
              </a:rPr>
              <a:t>, G. (2016): </a:t>
            </a:r>
            <a:r>
              <a:rPr lang="en-US" dirty="0"/>
              <a:t>"Common Cause Abduction: The Formation of Theoretical Concepts and Models in Science",</a:t>
            </a:r>
            <a:r>
              <a:rPr lang="en-US" b="1" dirty="0"/>
              <a:t> </a:t>
            </a:r>
            <a:r>
              <a:rPr lang="en-US" i="1" dirty="0"/>
              <a:t>Logic Journal of the IGPL</a:t>
            </a:r>
            <a:r>
              <a:rPr lang="en-US" dirty="0"/>
              <a:t> 24/4, </a:t>
            </a:r>
            <a:r>
              <a:rPr lang="en-US" dirty="0" smtClean="0"/>
              <a:t>494-509</a:t>
            </a:r>
            <a:r>
              <a:rPr lang="en-US" dirty="0"/>
              <a:t>.</a:t>
            </a:r>
          </a:p>
          <a:p>
            <a:r>
              <a:rPr lang="en-GB" dirty="0" smtClean="0"/>
              <a:t>- Schurz</a:t>
            </a:r>
            <a:r>
              <a:rPr lang="en-GB" dirty="0"/>
              <a:t>, </a:t>
            </a:r>
            <a:r>
              <a:rPr lang="en-GB" dirty="0" smtClean="0"/>
              <a:t>G. </a:t>
            </a:r>
            <a:r>
              <a:rPr lang="en-GB" dirty="0"/>
              <a:t>(</a:t>
            </a:r>
            <a:r>
              <a:rPr lang="en-GB" dirty="0" smtClean="0"/>
              <a:t>2021): </a:t>
            </a:r>
            <a:r>
              <a:rPr lang="en-GB" dirty="0"/>
              <a:t>"Abduction as a Method of Inductive Metaphysics", </a:t>
            </a:r>
            <a:r>
              <a:rPr lang="en-GB" i="1" dirty="0"/>
              <a:t>Grazer </a:t>
            </a:r>
            <a:r>
              <a:rPr lang="en-GB" i="1" dirty="0" smtClean="0"/>
              <a:t>	Philosophische </a:t>
            </a:r>
            <a:r>
              <a:rPr lang="en-GB" i="1" dirty="0"/>
              <a:t>Studien</a:t>
            </a:r>
            <a:r>
              <a:rPr lang="en-GB" dirty="0"/>
              <a:t> 98, 50–74. </a:t>
            </a:r>
            <a:endParaRPr lang="de-DE" dirty="0"/>
          </a:p>
          <a:p>
            <a:pPr lvl="0">
              <a:spcBef>
                <a:spcPts val="0"/>
              </a:spcBef>
            </a:pPr>
            <a:r>
              <a:rPr lang="en-US" altLang="de-DE" dirty="0" smtClean="0"/>
              <a:t>- Schurz, G. (2024): </a:t>
            </a:r>
            <a:r>
              <a:rPr lang="en-US" altLang="de-DE" i="1" dirty="0" smtClean="0"/>
              <a:t>Optimality Justifications. New Foundations for Epistemology</a:t>
            </a:r>
            <a:r>
              <a:rPr lang="en-US" altLang="de-DE" dirty="0" smtClean="0"/>
              <a:t>. </a:t>
            </a:r>
            <a:r>
              <a:rPr lang="en-US" altLang="de-DE" dirty="0" smtClean="0"/>
              <a:t>	OUP, Oxford and New York.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>
              <a:spcBef>
                <a:spcPts val="0"/>
              </a:spcBef>
            </a:pPr>
            <a:r>
              <a:rPr lang="en-US" altLang="de-DE" dirty="0" smtClean="0">
                <a:ea typeface="Times New Roman" panose="02020603050405020304" pitchFamily="18" charset="0"/>
              </a:rPr>
              <a:t>- Schurz</a:t>
            </a:r>
            <a:r>
              <a:rPr lang="en-US" altLang="de-DE" dirty="0" smtClean="0">
                <a:ea typeface="Times New Roman" panose="02020603050405020304" pitchFamily="18" charset="0"/>
              </a:rPr>
              <a:t>, G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and Gebharter, A. (2016) "Causality as a Theoretical 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Concept", 	</a:t>
            </a:r>
            <a:r>
              <a:rPr kumimoji="0" lang="en-US" alt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Synthese</a:t>
            </a:r>
            <a:r>
              <a:rPr kumimoji="0" lang="en-US" altLang="de-D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193 (4</a:t>
            </a:r>
            <a:r>
              <a:rPr kumimoji="0" lang="en-US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), </a:t>
            </a:r>
            <a:r>
              <a:rPr kumimoji="0" lang="en-US" alt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1071-1103.</a:t>
            </a:r>
          </a:p>
          <a:p>
            <a:pPr lvl="0">
              <a:spcBef>
                <a:spcPts val="0"/>
              </a:spcBef>
            </a:pPr>
            <a:r>
              <a:rPr lang="en-US" smtClean="0"/>
              <a:t>-	Schurz</a:t>
            </a:r>
            <a:r>
              <a:rPr lang="en-US"/>
              <a:t>, G., and Lambert, K. (1994): "Outline of a Theory of </a:t>
            </a:r>
            <a:r>
              <a:rPr lang="en-US"/>
              <a:t>Scientific </a:t>
            </a:r>
            <a:r>
              <a:rPr lang="en-US" smtClean="0"/>
              <a:t>Under-	standing</a:t>
            </a:r>
            <a:r>
              <a:rPr lang="en-US"/>
              <a:t>", </a:t>
            </a:r>
            <a:r>
              <a:rPr lang="en-US" i="1"/>
              <a:t>Synthese </a:t>
            </a:r>
            <a:r>
              <a:rPr lang="en-US"/>
              <a:t>101/1, 65-120.</a:t>
            </a:r>
            <a:endParaRPr kumimoji="0" lang="en-US" alt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 Sneed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J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D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(1971): </a:t>
            </a:r>
            <a:r>
              <a:rPr kumimoji="0" lang="en-US" altLang="de-DE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 Logical Structure of Mathematical Physics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Reidel, 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Dordrecht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>
              <a:spcBef>
                <a:spcPts val="0"/>
              </a:spcBef>
            </a:pP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 Spirtes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P., Glymour, C., and Scheines, R. (1993, 2000). </a:t>
            </a:r>
            <a:r>
              <a:rPr kumimoji="0" lang="en-US" altLang="de-DE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Causation, Prediction, and </a:t>
            </a:r>
            <a:r>
              <a:rPr kumimoji="0" lang="en-US" alt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Search,</a:t>
            </a:r>
            <a:r>
              <a:rPr kumimoji="0" lang="en-US" altLang="de-DE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 </a:t>
            </a:r>
            <a:r>
              <a:rPr kumimoji="0" lang="en-US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MIT </a:t>
            </a:r>
            <a:r>
              <a:rPr lang="en-US" altLang="de-DE" dirty="0">
                <a:ea typeface="Times New Roman" panose="02020603050405020304" pitchFamily="18" charset="0"/>
              </a:rPr>
              <a:t>Press, </a:t>
            </a:r>
            <a:r>
              <a:rPr lang="en-US" altLang="de-DE" dirty="0" smtClean="0">
                <a:ea typeface="Times New Roman" panose="02020603050405020304" pitchFamily="18" charset="0"/>
              </a:rPr>
              <a:t>Cambridge/MA.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>
              <a:spcBef>
                <a:spcPts val="0"/>
              </a:spcBef>
            </a:pPr>
            <a:r>
              <a:rPr lang="en-GB" dirty="0" smtClean="0"/>
              <a:t>- Van </a:t>
            </a:r>
            <a:r>
              <a:rPr lang="en-GB" dirty="0"/>
              <a:t>Fraassen, </a:t>
            </a:r>
            <a:r>
              <a:rPr lang="en-GB" dirty="0" smtClean="0"/>
              <a:t>B. </a:t>
            </a:r>
            <a:r>
              <a:rPr lang="en-GB" dirty="0"/>
              <a:t>(1989): </a:t>
            </a:r>
            <a:r>
              <a:rPr lang="en-GB" i="1" dirty="0"/>
              <a:t>Laws and Symmetry</a:t>
            </a:r>
            <a:r>
              <a:rPr lang="en-GB" dirty="0"/>
              <a:t>, Clarendon Press, Oxford</a:t>
            </a:r>
            <a:r>
              <a:rPr lang="en-GB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- Vogel</a:t>
            </a:r>
            <a:r>
              <a:rPr lang="en-US" dirty="0"/>
              <a:t>, J. (2005): "The Refutation of Skepticism", </a:t>
            </a:r>
            <a:r>
              <a:rPr lang="en-US" dirty="0" smtClean="0"/>
              <a:t>in: </a:t>
            </a:r>
            <a:r>
              <a:rPr lang="en-US" dirty="0"/>
              <a:t>Steup, M., and Sosa, E. </a:t>
            </a:r>
            <a:r>
              <a:rPr lang="en-US" dirty="0" smtClean="0"/>
              <a:t>(Eds</a:t>
            </a:r>
            <a:r>
              <a:rPr lang="en-US" dirty="0"/>
              <a:t>., </a:t>
            </a:r>
            <a:r>
              <a:rPr lang="en-US" dirty="0" smtClean="0"/>
              <a:t>	2005</a:t>
            </a:r>
            <a:r>
              <a:rPr lang="en-US" dirty="0"/>
              <a:t>): </a:t>
            </a:r>
            <a:r>
              <a:rPr lang="en-US" i="1" dirty="0"/>
              <a:t>Contemporary Debates in Epistemology</a:t>
            </a:r>
            <a:r>
              <a:rPr lang="en-US" dirty="0"/>
              <a:t>, </a:t>
            </a:r>
            <a:r>
              <a:rPr lang="en-US" dirty="0" smtClean="0"/>
              <a:t>Blackwell, </a:t>
            </a:r>
            <a:r>
              <a:rPr lang="en-US" dirty="0"/>
              <a:t>Oxford</a:t>
            </a:r>
            <a:r>
              <a:rPr lang="en-US" dirty="0" smtClean="0"/>
              <a:t>, </a:t>
            </a:r>
            <a:r>
              <a:rPr lang="en-US" dirty="0"/>
              <a:t>72-84.</a:t>
            </a:r>
            <a:endParaRPr lang="de-DE" dirty="0"/>
          </a:p>
          <a:p>
            <a:pPr lvl="0">
              <a:spcBef>
                <a:spcPts val="0"/>
              </a:spcBef>
            </a:pPr>
            <a:r>
              <a:rPr lang="en-GB" dirty="0" smtClean="0"/>
              <a:t>- Williamson</a:t>
            </a:r>
            <a:r>
              <a:rPr lang="en-GB" dirty="0"/>
              <a:t>, </a:t>
            </a:r>
            <a:r>
              <a:rPr lang="en-GB" dirty="0" smtClean="0"/>
              <a:t>T. </a:t>
            </a:r>
            <a:r>
              <a:rPr lang="en-GB" dirty="0"/>
              <a:t>(2016): "Abductive Philosophy", </a:t>
            </a:r>
            <a:r>
              <a:rPr lang="en-GB" i="1" dirty="0"/>
              <a:t>The Philosophical Forum</a:t>
            </a:r>
            <a:r>
              <a:rPr lang="en-GB" dirty="0"/>
              <a:t> 47(3-4), </a:t>
            </a:r>
            <a:r>
              <a:rPr lang="en-GB" dirty="0" smtClean="0"/>
              <a:t>	263-280</a:t>
            </a:r>
            <a:r>
              <a:rPr lang="en-GB" dirty="0" smtClean="0"/>
              <a:t>.</a:t>
            </a:r>
          </a:p>
          <a:p>
            <a:pPr lvl="0">
              <a:spcBef>
                <a:spcPts val="0"/>
              </a:spcBef>
            </a:pPr>
            <a:r>
              <a:rPr lang="en-US" dirty="0" smtClean="0"/>
              <a:t>- Worrall</a:t>
            </a:r>
            <a:r>
              <a:rPr lang="en-US" dirty="0"/>
              <a:t>, J. (2006): "Theory-Confirmation and History", in: C. Cheyne and J. Worrall </a:t>
            </a:r>
            <a:r>
              <a:rPr lang="en-US" dirty="0" smtClean="0"/>
              <a:t>	(</a:t>
            </a:r>
            <a:r>
              <a:rPr lang="en-US" dirty="0"/>
              <a:t>eds.), </a:t>
            </a:r>
            <a:r>
              <a:rPr lang="en-US" i="1" dirty="0"/>
              <a:t>Rationality and Reality</a:t>
            </a:r>
            <a:r>
              <a:rPr lang="en-US" dirty="0"/>
              <a:t>,  Springer, New York, 31-61</a:t>
            </a:r>
            <a:r>
              <a:rPr lang="en-US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75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2FE60BC0-E4BC-4C2B-82CD-60BD907BD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7502" y="260648"/>
            <a:ext cx="8552532" cy="604867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</a:rPr>
              <a:t>2. </a:t>
            </a:r>
            <a:r>
              <a:rPr lang="en-US" altLang="de-DE" sz="2000" b="1" dirty="0">
                <a:solidFill>
                  <a:srgbClr val="FF0000"/>
                </a:solidFill>
              </a:rPr>
              <a:t>Why 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abductions are </a:t>
            </a:r>
            <a:r>
              <a:rPr lang="en-US" altLang="de-DE" sz="2000" b="1" dirty="0">
                <a:solidFill>
                  <a:srgbClr val="FF0000"/>
                </a:solidFill>
              </a:rPr>
              <a:t>central to 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IM</a:t>
            </a:r>
            <a:endParaRPr lang="en-US" altLang="de-DE" sz="20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dirty="0" smtClean="0"/>
              <a:t>In </a:t>
            </a:r>
            <a:r>
              <a:rPr lang="en-US" altLang="de-DE" sz="2000" dirty="0"/>
              <a:t>I</a:t>
            </a:r>
            <a:r>
              <a:rPr lang="en-US" altLang="de-DE" sz="2000" dirty="0" smtClean="0"/>
              <a:t>M </a:t>
            </a:r>
            <a:r>
              <a:rPr lang="en-US" altLang="de-DE" sz="2000" dirty="0" smtClean="0"/>
              <a:t>the </a:t>
            </a:r>
            <a:r>
              <a:rPr lang="en-US" altLang="de-DE" sz="2000" dirty="0"/>
              <a:t>notion of </a:t>
            </a:r>
            <a:r>
              <a:rPr lang="en-US" altLang="de-DE" sz="2000" b="1" dirty="0" smtClean="0"/>
              <a:t>induction</a:t>
            </a:r>
            <a:r>
              <a:rPr lang="en-US" altLang="de-DE" sz="2000" dirty="0" smtClean="0"/>
              <a:t> is understood </a:t>
            </a:r>
            <a:r>
              <a:rPr lang="en-US" altLang="de-DE" sz="2000" b="1" dirty="0"/>
              <a:t>in the </a:t>
            </a:r>
            <a:r>
              <a:rPr lang="en-US" altLang="de-DE" sz="2000" b="1" dirty="0" smtClean="0"/>
              <a:t>wide </a:t>
            </a:r>
            <a:r>
              <a:rPr lang="en-US" altLang="de-DE" sz="2000" b="1" dirty="0"/>
              <a:t>sense</a:t>
            </a:r>
            <a:r>
              <a:rPr lang="en-US" altLang="de-DE" sz="2000" dirty="0"/>
              <a:t>: </a:t>
            </a:r>
            <a:r>
              <a:rPr lang="en-US" altLang="de-DE" sz="2000" dirty="0" smtClean="0"/>
              <a:t>meaning </a:t>
            </a:r>
            <a:r>
              <a:rPr lang="en-US" altLang="de-DE" sz="2000" dirty="0"/>
              <a:t>all kinds of non-deductive, uncertain and ampliative </a:t>
            </a:r>
            <a:r>
              <a:rPr lang="en-US" altLang="de-DE" sz="2000" dirty="0" smtClean="0"/>
              <a:t>inferences.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dirty="0" smtClean="0"/>
              <a:t>The wide </a:t>
            </a:r>
            <a:r>
              <a:rPr lang="en-US" altLang="de-DE" sz="2000" dirty="0"/>
              <a:t>understanding of "induction" is important for IM because it includes </a:t>
            </a:r>
            <a:r>
              <a:rPr lang="en-US" altLang="de-DE" sz="2000" b="1" dirty="0" smtClean="0"/>
              <a:t>abduction</a:t>
            </a:r>
            <a:r>
              <a:rPr lang="en-US" altLang="de-DE" sz="2000" dirty="0"/>
              <a:t>, or</a:t>
            </a:r>
            <a:r>
              <a:rPr lang="en-US" altLang="de-DE" sz="2000" b="1" dirty="0"/>
              <a:t> </a:t>
            </a:r>
            <a:r>
              <a:rPr lang="en-US" altLang="de-DE" sz="2000" b="1" dirty="0" smtClean="0"/>
              <a:t>IBE</a:t>
            </a:r>
            <a:r>
              <a:rPr lang="en-US" altLang="de-DE" sz="2000" dirty="0" smtClean="0"/>
              <a:t> (</a:t>
            </a:r>
            <a:r>
              <a:rPr lang="en-US" altLang="de-DE" sz="2000" b="1" dirty="0" smtClean="0"/>
              <a:t>inference </a:t>
            </a:r>
            <a:r>
              <a:rPr lang="en-US" altLang="de-DE" sz="2000" b="1" dirty="0"/>
              <a:t>to the best </a:t>
            </a:r>
            <a:r>
              <a:rPr lang="en-US" altLang="de-DE" sz="2000" b="1" dirty="0" smtClean="0"/>
              <a:t>explanation</a:t>
            </a:r>
            <a:r>
              <a:rPr lang="en-US" altLang="de-DE" sz="2000" dirty="0" smtClean="0"/>
              <a:t>).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000" dirty="0"/>
              <a:t>In </a:t>
            </a:r>
            <a:r>
              <a:rPr lang="en-US" altLang="de-DE" sz="2000" dirty="0" smtClean="0"/>
              <a:t>contrast, the </a:t>
            </a:r>
            <a:r>
              <a:rPr lang="en-US" altLang="de-DE" sz="2000" b="1" dirty="0" smtClean="0"/>
              <a:t>narrow</a:t>
            </a:r>
            <a:r>
              <a:rPr lang="en-US" altLang="de-DE" sz="2000" dirty="0" smtClean="0"/>
              <a:t> </a:t>
            </a:r>
            <a:r>
              <a:rPr lang="en-US" altLang="de-DE" sz="2000" dirty="0"/>
              <a:t>or Humean sense of</a:t>
            </a:r>
            <a:r>
              <a:rPr lang="en-US" altLang="de-DE" sz="2000" b="1" dirty="0"/>
              <a:t> induction</a:t>
            </a:r>
            <a:r>
              <a:rPr lang="en-US" altLang="de-DE" sz="2000" dirty="0"/>
              <a:t>: Projection of observed regularities to unobserved/future </a:t>
            </a:r>
            <a:r>
              <a:rPr lang="en-US" altLang="de-DE" sz="2000" dirty="0" smtClean="0"/>
              <a:t>cases.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dirty="0" smtClean="0"/>
              <a:t>With Humean induction, </a:t>
            </a:r>
            <a:r>
              <a:rPr lang="en-US" altLang="de-DE" sz="2000" dirty="0"/>
              <a:t>one cannot introduce new </a:t>
            </a:r>
            <a:r>
              <a:rPr lang="en-US" altLang="de-DE" sz="2000" dirty="0" smtClean="0"/>
              <a:t>concepts </a:t>
            </a:r>
            <a:r>
              <a:rPr lang="en-US" altLang="de-DE" sz="2000" dirty="0"/>
              <a:t>into the conclusion</a:t>
            </a:r>
            <a:r>
              <a:rPr lang="en-US" altLang="de-DE" sz="2000" dirty="0" smtClean="0"/>
              <a:t>; so one </a:t>
            </a:r>
            <a:r>
              <a:rPr lang="en-US" altLang="de-DE" sz="2000" dirty="0"/>
              <a:t>cannot transcend the range of </a:t>
            </a:r>
            <a:r>
              <a:rPr lang="en-US" altLang="de-DE" sz="2000" dirty="0" smtClean="0"/>
              <a:t>what is observable.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dirty="0" smtClean="0"/>
              <a:t>But </a:t>
            </a:r>
            <a:r>
              <a:rPr lang="en-US" altLang="de-DE" sz="2000" b="1" dirty="0"/>
              <a:t>metaphysical concepts</a:t>
            </a:r>
            <a:r>
              <a:rPr lang="en-US" altLang="de-DE" sz="2000" dirty="0"/>
              <a:t> and principles speak about the </a:t>
            </a:r>
            <a:r>
              <a:rPr lang="en-US" altLang="de-DE" sz="2000" b="1" dirty="0"/>
              <a:t>Unobservable</a:t>
            </a:r>
            <a:r>
              <a:rPr lang="en-US" altLang="de-DE" sz="2000" dirty="0"/>
              <a:t>. </a:t>
            </a:r>
            <a:r>
              <a:rPr lang="en-US" altLang="de-DE" sz="2000" dirty="0" smtClean="0"/>
              <a:t/>
            </a:r>
            <a:br>
              <a:rPr lang="en-US" altLang="de-DE" sz="2000" dirty="0" smtClean="0"/>
            </a:br>
            <a:r>
              <a:rPr lang="en-US" altLang="de-DE" sz="2000" dirty="0" smtClean="0"/>
              <a:t>In </a:t>
            </a:r>
            <a:r>
              <a:rPr lang="en-US" altLang="de-DE" sz="2000" dirty="0"/>
              <a:t>this </a:t>
            </a:r>
            <a:r>
              <a:rPr lang="en-US" altLang="de-DE" sz="2000" dirty="0" smtClean="0"/>
              <a:t>respect they </a:t>
            </a:r>
            <a:r>
              <a:rPr lang="en-US" altLang="de-DE" sz="2000" dirty="0"/>
              <a:t>are similar to </a:t>
            </a:r>
            <a:r>
              <a:rPr lang="en-US" altLang="de-DE" sz="2000" b="1" dirty="0"/>
              <a:t>theoretical concepts </a:t>
            </a:r>
            <a:r>
              <a:rPr lang="en-US" altLang="de-DE" sz="2000" dirty="0"/>
              <a:t>and principles in science.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4F0D632-1C0D-43A9-B7CC-B6EE20AA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7" y="6403523"/>
            <a:ext cx="7766354" cy="370697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4101" name="Foliennummernplatzhalter 5">
            <a:extLst>
              <a:ext uri="{FF2B5EF4-FFF2-40B4-BE49-F238E27FC236}">
                <a16:creationId xmlns:a16="http://schemas.microsoft.com/office/drawing/2014/main" xmlns="" id="{80298AB3-5ECF-473F-A274-BFDBE17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4229" y="6420030"/>
            <a:ext cx="5857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0EFA6D-D082-4F80-9B42-179C267F506C}" type="slidenum">
              <a:rPr lang="de-DE" altLang="de-DE">
                <a:latin typeface="Arial" panose="020B0604020202020204" pitchFamily="34" charset="0"/>
              </a:rPr>
              <a:pPr/>
              <a:t>3</a:t>
            </a:fld>
            <a:endParaRPr lang="de-DE" alt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5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2FE60BC0-E4BC-4C2B-82CD-60BD907BD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7502" y="260648"/>
            <a:ext cx="8552532" cy="5904655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000" i="1" dirty="0"/>
              <a:t>Important insight of post-positivist philosophy of </a:t>
            </a:r>
            <a:r>
              <a:rPr lang="en-US" altLang="de-DE" sz="2000" i="1" dirty="0" smtClean="0"/>
              <a:t>science:</a:t>
            </a:r>
            <a:r>
              <a:rPr lang="en-US" altLang="de-DE" sz="2000" dirty="0" smtClean="0"/>
              <a:t> </a:t>
            </a:r>
            <a:br>
              <a:rPr lang="en-US" altLang="de-DE" sz="2000" dirty="0" smtClean="0"/>
            </a:br>
            <a:r>
              <a:rPr lang="en-US" altLang="de-DE" sz="2000" dirty="0" smtClean="0"/>
              <a:t>Theoretical </a:t>
            </a:r>
            <a:r>
              <a:rPr lang="en-US" altLang="de-DE" sz="2000" dirty="0"/>
              <a:t>concepts such as "force" cannot be semantically reduced to observable concepts (Carnap 1956, Hempel 1951, 115; </a:t>
            </a:r>
            <a:r>
              <a:rPr lang="en-US" altLang="de-DE" sz="2000" dirty="0" smtClean="0"/>
              <a:t>Sneed 1972, French </a:t>
            </a:r>
            <a:r>
              <a:rPr lang="en-US" altLang="de-DE" sz="2000" dirty="0"/>
              <a:t>2008; Schurz 2014, sec. </a:t>
            </a:r>
            <a:r>
              <a:rPr lang="en-US" altLang="de-DE" sz="2000" dirty="0" smtClean="0"/>
              <a:t>5.1). </a:t>
            </a:r>
            <a:endParaRPr lang="en-US" altLang="de-DE" sz="2000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</a:rPr>
              <a:t>Conclusion: </a:t>
            </a:r>
            <a:r>
              <a:rPr lang="en-US" altLang="de-DE" sz="2000" b="1" dirty="0" smtClean="0"/>
              <a:t>Abductions </a:t>
            </a:r>
            <a:r>
              <a:rPr lang="en-US" altLang="de-DE" sz="2000" b="1" dirty="0"/>
              <a:t>are needed whenever one reasons from observed phenomena to theoretical concepts</a:t>
            </a:r>
            <a:r>
              <a:rPr lang="en-US" altLang="de-DE" sz="2000" dirty="0"/>
              <a:t>. </a:t>
            </a:r>
            <a:r>
              <a:rPr lang="en-US" altLang="de-DE" sz="2000" dirty="0" smtClean="0"/>
              <a:t> </a:t>
            </a:r>
            <a:r>
              <a:rPr lang="en-US" altLang="de-DE" sz="2000" dirty="0"/>
              <a:t/>
            </a:r>
            <a:br>
              <a:rPr lang="en-US" altLang="de-DE" sz="2000" dirty="0"/>
            </a:br>
            <a:r>
              <a:rPr lang="en-US" altLang="de-DE" sz="2000" dirty="0" smtClean="0"/>
              <a:t>-- because </a:t>
            </a:r>
            <a:r>
              <a:rPr lang="en-US" altLang="de-DE" sz="2000" dirty="0"/>
              <a:t>abductions </a:t>
            </a:r>
            <a:r>
              <a:rPr lang="en-US" altLang="de-DE" sz="2000" dirty="0" smtClean="0"/>
              <a:t>are the only kind </a:t>
            </a:r>
            <a:r>
              <a:rPr lang="en-US" altLang="de-DE" sz="2000" dirty="0"/>
              <a:t>of inference </a:t>
            </a:r>
            <a:r>
              <a:rPr lang="en-US" altLang="de-DE" sz="2000" dirty="0" smtClean="0"/>
              <a:t> that </a:t>
            </a:r>
            <a:r>
              <a:rPr lang="en-US" altLang="de-DE" sz="2000" dirty="0"/>
              <a:t>can introduce new concepts relevantly into the </a:t>
            </a:r>
            <a:r>
              <a:rPr lang="en-US" altLang="de-DE" sz="2000" dirty="0" smtClean="0"/>
              <a:t>conclusion. </a:t>
            </a:r>
            <a:br>
              <a:rPr lang="en-US" altLang="de-DE" sz="2000" dirty="0" smtClean="0"/>
            </a:br>
            <a:r>
              <a:rPr lang="en-US" altLang="de-DE" sz="2000" dirty="0" smtClean="0"/>
              <a:t/>
            </a:r>
            <a:br>
              <a:rPr lang="en-US" altLang="de-DE" sz="2000" dirty="0" smtClean="0"/>
            </a:br>
            <a:endParaRPr lang="en-US" altLang="de-DE" sz="20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dirty="0" smtClean="0"/>
              <a:t>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4F0D632-1C0D-43A9-B7CC-B6EE20AA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7584" y="6418214"/>
            <a:ext cx="7246645" cy="370697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4101" name="Foliennummernplatzhalter 5">
            <a:extLst>
              <a:ext uri="{FF2B5EF4-FFF2-40B4-BE49-F238E27FC236}">
                <a16:creationId xmlns:a16="http://schemas.microsoft.com/office/drawing/2014/main" xmlns="" id="{80298AB3-5ECF-473F-A274-BFDBE17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4229" y="6420030"/>
            <a:ext cx="5857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0EFA6D-D082-4F80-9B42-179C267F506C}" type="slidenum">
              <a:rPr lang="de-DE" altLang="de-DE">
                <a:latin typeface="Arial" panose="020B0604020202020204" pitchFamily="34" charset="0"/>
              </a:rPr>
              <a:pPr/>
              <a:t>4</a:t>
            </a:fld>
            <a:endParaRPr lang="de-DE" alt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7734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2FE60BC0-E4BC-4C2B-82CD-60BD907BD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7502" y="260648"/>
            <a:ext cx="8552532" cy="5904655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</a:rPr>
              <a:t>Theoretical concepts in science and metaphysics in comparison:</a:t>
            </a:r>
            <a:endParaRPr lang="en-US" altLang="de-DE" sz="20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dirty="0" smtClean="0"/>
              <a:t>Theoretical </a:t>
            </a:r>
            <a:r>
              <a:rPr lang="en-US" altLang="de-DE" sz="2000" dirty="0"/>
              <a:t>concepts in science describe unobservable entities (e.g., electrons) or </a:t>
            </a:r>
            <a:r>
              <a:rPr lang="en-US" altLang="de-DE" sz="2000" dirty="0" smtClean="0"/>
              <a:t>relations </a:t>
            </a:r>
            <a:r>
              <a:rPr lang="en-US" altLang="de-DE" sz="2000" dirty="0"/>
              <a:t>(e.g., forces) that explain the observed phenomena in a unified way.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dirty="0" smtClean="0"/>
              <a:t>Concepts  </a:t>
            </a:r>
            <a:r>
              <a:rPr lang="en-US" altLang="de-DE" sz="2000" dirty="0"/>
              <a:t>of IM are similar to theoretical </a:t>
            </a:r>
            <a:r>
              <a:rPr lang="en-US" altLang="de-DE" sz="2000" dirty="0" smtClean="0"/>
              <a:t>concepts </a:t>
            </a:r>
            <a:r>
              <a:rPr lang="en-US" altLang="de-DE" sz="2000" dirty="0"/>
              <a:t>in science, as they go beyond the observable to offer unified explanations of the observable.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b="1" dirty="0"/>
              <a:t>What distinguishes metaphysical concepts from theoretical concepts in science is their more general and transdisciplinary </a:t>
            </a:r>
            <a:r>
              <a:rPr lang="en-US" altLang="de-DE" sz="2000" b="1" dirty="0" smtClean="0"/>
              <a:t>nature</a:t>
            </a:r>
            <a:r>
              <a:rPr lang="en-US" altLang="de-DE" sz="2000" dirty="0" smtClean="0"/>
              <a:t> (cf. Paul 2012). </a:t>
            </a:r>
            <a:endParaRPr lang="en-US" altLang="de-DE" sz="2000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dirty="0"/>
              <a:t>For example, while the </a:t>
            </a:r>
            <a:r>
              <a:rPr lang="en-US" altLang="de-DE" sz="2000" b="1" dirty="0"/>
              <a:t>notion of force</a:t>
            </a:r>
            <a:r>
              <a:rPr lang="en-US" altLang="de-DE" sz="2000" dirty="0"/>
              <a:t> belongs to physics, the more general </a:t>
            </a:r>
            <a:r>
              <a:rPr lang="en-US" altLang="de-DE" sz="2000" b="1" dirty="0"/>
              <a:t>notion of cause </a:t>
            </a:r>
            <a:r>
              <a:rPr lang="en-US" altLang="de-DE" sz="2000" dirty="0"/>
              <a:t>belongs to </a:t>
            </a:r>
            <a:r>
              <a:rPr lang="en-US" altLang="de-DE" sz="2000" dirty="0" smtClean="0"/>
              <a:t>metaphysics.</a:t>
            </a:r>
            <a:br>
              <a:rPr lang="en-US" altLang="de-DE" sz="2000" dirty="0" smtClean="0"/>
            </a:br>
            <a:r>
              <a:rPr lang="en-US" altLang="de-DE" sz="2000" dirty="0" smtClean="0"/>
              <a:t>While </a:t>
            </a:r>
            <a:r>
              <a:rPr lang="en-US" altLang="de-DE" sz="2000" dirty="0"/>
              <a:t>the notion of a </a:t>
            </a:r>
            <a:r>
              <a:rPr lang="en-US" altLang="de-DE" sz="2000" b="1" dirty="0"/>
              <a:t>conservation law</a:t>
            </a:r>
            <a:r>
              <a:rPr lang="en-US" altLang="de-DE" sz="2000" dirty="0"/>
              <a:t> belongs to physics, the </a:t>
            </a:r>
            <a:r>
              <a:rPr lang="en-US" altLang="de-DE" sz="2000" dirty="0" smtClean="0"/>
              <a:t>notion </a:t>
            </a:r>
            <a:r>
              <a:rPr lang="en-US" altLang="de-DE" sz="2000" dirty="0"/>
              <a:t>of </a:t>
            </a:r>
            <a:r>
              <a:rPr lang="en-US" altLang="de-DE" sz="2000" b="1" dirty="0" smtClean="0"/>
              <a:t>law of nature</a:t>
            </a:r>
            <a:r>
              <a:rPr lang="en-US" altLang="de-DE" sz="2000" dirty="0" smtClean="0"/>
              <a:t> belongs </a:t>
            </a:r>
            <a:r>
              <a:rPr lang="en-US" altLang="de-DE" sz="2000" dirty="0"/>
              <a:t>to IM.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b="1" dirty="0">
                <a:solidFill>
                  <a:srgbClr val="FF0000"/>
                </a:solidFill>
              </a:rPr>
              <a:t>Therefore, not only theoretical science but also IM needs abductive inferences. </a:t>
            </a: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4F0D632-1C0D-43A9-B7CC-B6EE20AA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7999" y="6381328"/>
            <a:ext cx="7190290" cy="370697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4101" name="Foliennummernplatzhalter 5">
            <a:extLst>
              <a:ext uri="{FF2B5EF4-FFF2-40B4-BE49-F238E27FC236}">
                <a16:creationId xmlns:a16="http://schemas.microsoft.com/office/drawing/2014/main" xmlns="" id="{80298AB3-5ECF-473F-A274-BFDBE17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4229" y="6420030"/>
            <a:ext cx="5857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0EFA6D-D082-4F80-9B42-179C267F506C}" type="slidenum">
              <a:rPr lang="de-DE" altLang="de-DE">
                <a:latin typeface="Arial" panose="020B0604020202020204" pitchFamily="34" charset="0"/>
              </a:rPr>
              <a:pPr/>
              <a:t>5</a:t>
            </a:fld>
            <a:endParaRPr lang="de-DE" alt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1463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2FE60BC0-E4BC-4C2B-82CD-60BD907BD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7502" y="260648"/>
            <a:ext cx="8552532" cy="5904655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de-DE" sz="2000" b="1" dirty="0" smtClean="0">
                <a:solidFill>
                  <a:srgbClr val="FF0000"/>
                </a:solidFill>
              </a:rPr>
              <a:t>3. </a:t>
            </a:r>
            <a:r>
              <a:rPr lang="en-US" altLang="de-DE" sz="2000" b="1" dirty="0">
                <a:solidFill>
                  <a:srgbClr val="FF0000"/>
                </a:solidFill>
              </a:rPr>
              <a:t>More </a:t>
            </a:r>
            <a:r>
              <a:rPr lang="en-US" altLang="de-DE" sz="2000" b="1">
                <a:solidFill>
                  <a:srgbClr val="FF0000"/>
                </a:solidFill>
              </a:rPr>
              <a:t>on </a:t>
            </a:r>
            <a:r>
              <a:rPr lang="en-US" altLang="de-DE" sz="2000" b="1" smtClean="0">
                <a:solidFill>
                  <a:srgbClr val="FF0000"/>
                </a:solidFill>
              </a:rPr>
              <a:t>abduction</a:t>
            </a:r>
            <a:endParaRPr lang="en-US" altLang="de-DE" sz="20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i="1" dirty="0" smtClean="0"/>
              <a:t>Thesis:</a:t>
            </a:r>
            <a:r>
              <a:rPr lang="en-US" altLang="de-DE" sz="2000" dirty="0" smtClean="0"/>
              <a:t> Abduction </a:t>
            </a:r>
            <a:r>
              <a:rPr lang="en-US" altLang="de-DE" sz="2000" dirty="0"/>
              <a:t>in the </a:t>
            </a:r>
            <a:r>
              <a:rPr lang="en-US" altLang="de-DE" sz="2000" dirty="0" smtClean="0"/>
              <a:t>writings of late </a:t>
            </a:r>
            <a:r>
              <a:rPr lang="en-US" altLang="de-DE" sz="2000" dirty="0"/>
              <a:t>Peirce (1903, </a:t>
            </a:r>
            <a:r>
              <a:rPr lang="en-US" altLang="de-DE" sz="2000" dirty="0" smtClean="0"/>
              <a:t>5.189 </a:t>
            </a:r>
            <a:r>
              <a:rPr lang="en-US" altLang="de-DE" sz="2000" dirty="0"/>
              <a:t>ff.) </a:t>
            </a:r>
            <a:r>
              <a:rPr lang="en-US" altLang="de-DE" sz="2000" dirty="0" smtClean="0"/>
              <a:t>is </a:t>
            </a:r>
            <a:r>
              <a:rPr lang="en-US" altLang="de-DE" sz="2000" b="1" dirty="0" smtClean="0"/>
              <a:t>roughly </a:t>
            </a:r>
            <a:r>
              <a:rPr lang="en-US" altLang="de-DE" sz="2000" dirty="0" smtClean="0"/>
              <a:t>the same as </a:t>
            </a:r>
            <a:r>
              <a:rPr lang="en-US" altLang="de-DE" sz="2000" dirty="0"/>
              <a:t>Harman's </a:t>
            </a:r>
            <a:r>
              <a:rPr lang="en-US" altLang="de-DE" sz="2000" dirty="0" smtClean="0"/>
              <a:t>(1965) notion of IBE (Niiniluoto 2018, Douven 2021</a:t>
            </a:r>
            <a:r>
              <a:rPr lang="en-US" altLang="de-DE" sz="2000" dirty="0"/>
              <a:t>). </a:t>
            </a:r>
            <a:br>
              <a:rPr lang="en-US" altLang="de-DE" sz="2000" dirty="0"/>
            </a:br>
            <a:r>
              <a:rPr lang="en-GB" sz="2000" b="1" dirty="0" smtClean="0"/>
              <a:t>In </a:t>
            </a:r>
            <a:r>
              <a:rPr lang="en-GB" sz="2000" b="1" dirty="0"/>
              <a:t>what follows </a:t>
            </a:r>
            <a:r>
              <a:rPr lang="en-GB" sz="2000" b="1" dirty="0" smtClean="0"/>
              <a:t>I use </a:t>
            </a:r>
            <a:r>
              <a:rPr lang="en-GB" sz="2000" b="1" dirty="0"/>
              <a:t>the notions of "abduction" and "IBE" synonymously</a:t>
            </a:r>
            <a:r>
              <a:rPr lang="en-GB" sz="2000" dirty="0" smtClean="0"/>
              <a:t>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altLang="de-DE" sz="2000" i="1" dirty="0" smtClean="0"/>
              <a:t>Important:</a:t>
            </a:r>
            <a:r>
              <a:rPr lang="en-US" altLang="de-DE" sz="2000" dirty="0" smtClean="0"/>
              <a:t> The abducted conclusion (hypotheses) </a:t>
            </a:r>
            <a:r>
              <a:rPr lang="en-US" altLang="de-DE" sz="2000" dirty="0"/>
              <a:t>is </a:t>
            </a:r>
            <a:r>
              <a:rPr lang="en-US" altLang="de-DE" sz="2000" b="1" dirty="0">
                <a:solidFill>
                  <a:srgbClr val="FF0000"/>
                </a:solidFill>
              </a:rPr>
              <a:t>highly uncertain</a:t>
            </a:r>
            <a:r>
              <a:rPr lang="en-US" altLang="de-DE" sz="2000" dirty="0"/>
              <a:t> and has to be 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confirmed </a:t>
            </a:r>
            <a:r>
              <a:rPr lang="en-US" altLang="de-DE" sz="2000" b="1" dirty="0">
                <a:solidFill>
                  <a:srgbClr val="FF0000"/>
                </a:solidFill>
              </a:rPr>
              <a:t>by further </a:t>
            </a:r>
            <a:r>
              <a:rPr lang="en-US" altLang="de-DE" sz="2000" b="1" dirty="0" smtClean="0">
                <a:solidFill>
                  <a:srgbClr val="FF0000"/>
                </a:solidFill>
              </a:rPr>
              <a:t>tests</a:t>
            </a:r>
            <a:r>
              <a:rPr lang="en-US" altLang="de-DE" sz="2000" dirty="0"/>
              <a:t> </a:t>
            </a:r>
            <a:r>
              <a:rPr lang="en-US" altLang="de-DE" sz="2000" dirty="0" smtClean="0"/>
              <a:t>(Peirce 1903</a:t>
            </a:r>
            <a:r>
              <a:rPr lang="en-US" altLang="de-DE" sz="2000" dirty="0"/>
              <a:t>, 5.171</a:t>
            </a:r>
            <a:r>
              <a:rPr lang="en-US" altLang="de-DE" sz="2000" dirty="0" smtClean="0"/>
              <a:t>). </a:t>
            </a:r>
            <a:endParaRPr lang="en-US" altLang="de-DE" sz="2000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b="1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de-DE" sz="20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4F0D632-1C0D-43A9-B7CC-B6EE20AA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7545" y="6403523"/>
            <a:ext cx="7694346" cy="370697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4101" name="Foliennummernplatzhalter 5">
            <a:extLst>
              <a:ext uri="{FF2B5EF4-FFF2-40B4-BE49-F238E27FC236}">
                <a16:creationId xmlns:a16="http://schemas.microsoft.com/office/drawing/2014/main" xmlns="" id="{80298AB3-5ECF-473F-A274-BFDBE17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4229" y="6420030"/>
            <a:ext cx="5857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0EFA6D-D082-4F80-9B42-179C267F506C}" type="slidenum">
              <a:rPr lang="de-DE" altLang="de-DE">
                <a:latin typeface="Arial" panose="020B0604020202020204" pitchFamily="34" charset="0"/>
              </a:rPr>
              <a:pPr/>
              <a:t>6</a:t>
            </a:fld>
            <a:endParaRPr lang="de-DE" alt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8027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2FE60BC0-E4BC-4C2B-82CD-60BD907BD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243444"/>
            <a:ext cx="8552532" cy="6346825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400" b="1" dirty="0" smtClean="0">
                <a:solidFill>
                  <a:srgbClr val="FF0000"/>
                </a:solidFill>
              </a:rPr>
              <a:t>T</a:t>
            </a:r>
            <a:r>
              <a:rPr lang="en-US" altLang="de-DE" sz="2400" b="1" dirty="0" smtClean="0">
                <a:solidFill>
                  <a:srgbClr val="FF0000"/>
                </a:solidFill>
                <a:sym typeface="Symbol" pitchFamily="18" charset="2"/>
              </a:rPr>
              <a:t>he g</a:t>
            </a:r>
            <a:r>
              <a:rPr lang="en-US" altLang="de-DE" sz="2400" b="1" dirty="0" smtClean="0">
                <a:solidFill>
                  <a:srgbClr val="FF0000"/>
                </a:solidFill>
              </a:rPr>
              <a:t>eneral pattern of abduction:</a:t>
            </a:r>
            <a:r>
              <a:rPr lang="en-US" altLang="de-DE" sz="2400" dirty="0" smtClean="0">
                <a:solidFill>
                  <a:srgbClr val="FF0000"/>
                </a:solidFill>
              </a:rPr>
              <a:t>  </a:t>
            </a:r>
            <a:r>
              <a:rPr lang="en-US" altLang="de-DE" sz="2400" dirty="0" smtClean="0"/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400" dirty="0" smtClean="0"/>
              <a:t>Surprising Fact			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400" dirty="0" smtClean="0"/>
              <a:t>Background Knowledge		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400" dirty="0" smtClean="0"/>
              <a:t>====================		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400" dirty="0" smtClean="0"/>
              <a:t>Explanatory Hypothesis    (best among considered/conceivable alternatives)</a:t>
            </a:r>
            <a:endParaRPr lang="en-US" altLang="de-DE" sz="2400" dirty="0"/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de-DE" sz="24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400" b="1" dirty="0" smtClean="0"/>
              <a:t>Two major families of abduction</a:t>
            </a:r>
            <a:r>
              <a:rPr lang="en-US" altLang="de-DE" sz="2400" dirty="0" smtClean="0"/>
              <a:t> </a:t>
            </a:r>
            <a:r>
              <a:rPr lang="en-US" altLang="de-DE" sz="2400" dirty="0"/>
              <a:t>(Schurz 2008, Magnani </a:t>
            </a:r>
            <a:r>
              <a:rPr lang="en-US" altLang="de-DE" sz="2400" dirty="0" smtClean="0"/>
              <a:t>2009, Niiniluoto 2018):</a:t>
            </a:r>
            <a:endParaRPr lang="en-US" altLang="de-DE" sz="2400" i="1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400" i="1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de-DE" sz="2400" i="1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400" i="1" dirty="0" smtClean="0"/>
              <a:t>		               	</a:t>
            </a:r>
            <a:endParaRPr lang="en-US" altLang="de-DE" sz="2200" i="1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400" dirty="0" smtClean="0"/>
              <a:t>				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400" dirty="0" smtClean="0"/>
              <a:t>				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400" dirty="0" smtClean="0"/>
              <a:t>				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400" dirty="0" smtClean="0"/>
              <a:t>				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400" dirty="0" smtClean="0"/>
              <a:t>				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400" i="1" dirty="0" smtClean="0"/>
              <a:t>	   							</a:t>
            </a:r>
            <a:r>
              <a:rPr lang="en-US" altLang="de-DE" sz="2400" dirty="0" smtClean="0"/>
              <a:t>										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de-DE" sz="2400" dirty="0" smtClean="0"/>
              <a:t>					 </a:t>
            </a:r>
            <a:r>
              <a:rPr lang="en-US" altLang="de-DE" sz="2400" dirty="0" smtClean="0">
                <a:solidFill>
                  <a:srgbClr val="CC0000"/>
                </a:solidFill>
              </a:rPr>
              <a:t>	</a:t>
            </a:r>
            <a:r>
              <a:rPr lang="en-US" altLang="de-DE" sz="2400" dirty="0" smtClean="0"/>
              <a:t> 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400" i="1" dirty="0" smtClean="0"/>
              <a:t> </a:t>
            </a:r>
            <a:endParaRPr lang="en-US" altLang="de-DE" sz="24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4F0D632-1C0D-43A9-B7CC-B6EE20AA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4101" name="Foliennummernplatzhalter 5">
            <a:extLst>
              <a:ext uri="{FF2B5EF4-FFF2-40B4-BE49-F238E27FC236}">
                <a16:creationId xmlns:a16="http://schemas.microsoft.com/office/drawing/2014/main" xmlns="" id="{80298AB3-5ECF-473F-A274-BFDBE17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0EFA6D-D082-4F80-9B42-179C267F506C}" type="slidenum">
              <a:rPr lang="de-DE" altLang="de-DE">
                <a:latin typeface="Arial" panose="020B0604020202020204" pitchFamily="34" charset="0"/>
              </a:rPr>
              <a:pPr/>
              <a:t>7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8" name="Line 3">
            <a:extLst>
              <a:ext uri="{FF2B5EF4-FFF2-40B4-BE49-F238E27FC236}">
                <a16:creationId xmlns:a16="http://schemas.microsoft.com/office/drawing/2014/main" xmlns="" id="{D9E71B74-3528-4F33-A034-96E65996CF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83280" y="2652363"/>
            <a:ext cx="464584" cy="1562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xmlns="" id="{1A422EDD-6ABA-4CAC-81CB-D53302939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881" y="2636974"/>
            <a:ext cx="465824" cy="1661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CF947C23-CB9B-4009-8E88-B759234F932C}"/>
              </a:ext>
            </a:extLst>
          </p:cNvPr>
          <p:cNvSpPr txBox="1"/>
          <p:nvPr/>
        </p:nvSpPr>
        <p:spPr>
          <a:xfrm>
            <a:off x="398921" y="3013347"/>
            <a:ext cx="31799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Search for explanations of particular empirical facts by </a:t>
            </a:r>
            <a:r>
              <a:rPr lang="en-US" sz="20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known laws or theories</a:t>
            </a: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alt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E.g.: Explanation of footprint </a:t>
            </a: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by someone walking here.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Frequently studied, well-known  search  strategies (Flach/Kakas 2000, Aliseda 2006, Magnani  &amp; Bertolotti 2017).</a:t>
            </a:r>
            <a:endParaRPr lang="en-US" sz="20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FAC6C4D5-E26E-4188-8F24-4F073FEC6C67}"/>
              </a:ext>
            </a:extLst>
          </p:cNvPr>
          <p:cNvSpPr txBox="1"/>
          <p:nvPr/>
        </p:nvSpPr>
        <p:spPr>
          <a:xfrm>
            <a:off x="365359" y="2636974"/>
            <a:ext cx="2440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Selective </a:t>
            </a:r>
            <a:r>
              <a:rPr lang="de-DE" sz="2000" b="1" dirty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abductions: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05A3B7E0-63ED-451D-8895-7F1BB2660125}"/>
              </a:ext>
            </a:extLst>
          </p:cNvPr>
          <p:cNvSpPr txBox="1"/>
          <p:nvPr/>
        </p:nvSpPr>
        <p:spPr>
          <a:xfrm>
            <a:off x="3957705" y="2631944"/>
            <a:ext cx="4584106" cy="40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Creative (theory-generating) </a:t>
            </a:r>
            <a:r>
              <a:rPr lang="de-DE" sz="2000" b="1" dirty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abductions</a:t>
            </a:r>
            <a:r>
              <a:rPr lang="de-DE" sz="2000" dirty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8B9B6BFB-690E-4663-BB89-DC646CBDF85A}"/>
              </a:ext>
            </a:extLst>
          </p:cNvPr>
          <p:cNvSpPr txBox="1"/>
          <p:nvPr/>
        </p:nvSpPr>
        <p:spPr>
          <a:xfrm>
            <a:off x="3923928" y="3013561"/>
            <a:ext cx="495213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Search for explanations of (general) empirical facts (regularities, dispositions) by </a:t>
            </a:r>
            <a:r>
              <a:rPr lang="en-US" sz="20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new theories</a:t>
            </a: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(about unobservable causes). </a:t>
            </a:r>
            <a:b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Create new </a:t>
            </a:r>
            <a:r>
              <a:rPr lang="en-US" altLang="de-DE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theoretical concepts and </a:t>
            </a: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laws.</a:t>
            </a:r>
          </a:p>
          <a:p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E.g.: Explanation of planets‘ trajectories by gravitational force of the sun.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Rarely studied (Schurz 2008, 2016, Aliseda 2023), but needed for scientific theories and abductive metaphysics.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=&gt;</a:t>
            </a:r>
            <a:r>
              <a:rPr lang="en-US" sz="20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focus </a:t>
            </a:r>
            <a:r>
              <a:rPr lang="en-US" sz="2000" b="1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of the rest of the </a:t>
            </a:r>
            <a:r>
              <a:rPr lang="en-US" sz="20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talk</a:t>
            </a:r>
            <a:r>
              <a:rPr lang="en-US" sz="2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266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" grpId="0"/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xmlns="" id="{DA1C1EA7-2964-41AD-AEEC-E795DB6BE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6329129"/>
            <a:ext cx="7200800" cy="340231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5124" name="Foliennummernplatzhalter 3">
            <a:extLst>
              <a:ext uri="{FF2B5EF4-FFF2-40B4-BE49-F238E27FC236}">
                <a16:creationId xmlns:a16="http://schemas.microsoft.com/office/drawing/2014/main" xmlns="" id="{3454EA32-2B4F-49B3-9D83-FDF02EA0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46A036D-2794-43BF-A66E-6B6B6ECF0609}" type="slidenum">
              <a:rPr lang="de-DE" altLang="de-DE">
                <a:latin typeface="Arial" panose="020B0604020202020204" pitchFamily="34" charset="0"/>
              </a:rPr>
              <a:pPr/>
              <a:t>8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3C32C1A9-0437-4D40-81BB-79BF165B60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88913"/>
            <a:ext cx="8964612" cy="6167437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de-DE" sz="2600" b="1" dirty="0" smtClean="0">
                <a:solidFill>
                  <a:srgbClr val="FF0000"/>
                </a:solidFill>
              </a:rPr>
              <a:t>4. The major challenge: Speculative abductions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de-DE" sz="2600" dirty="0" smtClean="0"/>
              <a:t>For every set of facts one can create (‚abductively infer‘) </a:t>
            </a:r>
            <a:r>
              <a:rPr lang="en-US" altLang="de-DE" sz="2600" smtClean="0"/>
              <a:t>a perfect </a:t>
            </a:r>
            <a:r>
              <a:rPr lang="en-US" altLang="de-DE" sz="2600" b="1" smtClean="0"/>
              <a:t>post-factum</a:t>
            </a:r>
            <a:r>
              <a:rPr lang="en-US" altLang="de-DE" sz="2600" smtClean="0"/>
              <a:t> ‘explanation’, </a:t>
            </a:r>
            <a:r>
              <a:rPr lang="en-US" altLang="de-DE" sz="2600" dirty="0" smtClean="0"/>
              <a:t>by stipulating sufficiently many theoretical (hidden) variables.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de-DE" sz="2600" i="1" dirty="0" smtClean="0"/>
              <a:t>Examples:</a:t>
            </a:r>
            <a:r>
              <a:rPr lang="en-US" altLang="de-DE" sz="2600" dirty="0" smtClean="0"/>
              <a:t> Post-facto explanations of arbitrary facts by </a:t>
            </a:r>
            <a:r>
              <a:rPr lang="en-US" altLang="de-DE" sz="2600" b="1" dirty="0" smtClean="0"/>
              <a:t>God's wishes</a:t>
            </a:r>
            <a:r>
              <a:rPr lang="en-US" altLang="de-DE" sz="2600" dirty="0" smtClean="0"/>
              <a:t>,</a:t>
            </a:r>
            <a:br>
              <a:rPr lang="en-US" altLang="de-DE" sz="2600" dirty="0" smtClean="0"/>
            </a:br>
            <a:r>
              <a:rPr lang="en-US" altLang="de-DE" sz="2600" dirty="0" smtClean="0"/>
              <a:t>or by intricate </a:t>
            </a:r>
            <a:r>
              <a:rPr lang="en-US" altLang="de-DE" sz="2600" b="1" dirty="0" smtClean="0"/>
              <a:t>conspiracy theories</a:t>
            </a:r>
            <a:r>
              <a:rPr lang="en-US" altLang="de-DE" sz="2600" dirty="0" smtClean="0"/>
              <a:t>. 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en-US" altLang="de-DE" sz="26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Explanandum E: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 Last week the Dow Jones index went up.</a:t>
            </a:r>
            <a:br>
              <a:rPr lang="en-US" altLang="de-DE" sz="2600" dirty="0" smtClean="0">
                <a:cs typeface="Times New Roman" panose="02020603050405020304" pitchFamily="18" charset="0"/>
              </a:rPr>
            </a:br>
            <a:r>
              <a:rPr lang="en-US" altLang="de-DE" sz="2600" dirty="0" smtClean="0">
                <a:cs typeface="Times New Roman" panose="02020603050405020304" pitchFamily="18" charset="0"/>
              </a:rPr>
              <a:t>==============================================================</a:t>
            </a:r>
            <a:br>
              <a:rPr lang="en-US" altLang="de-DE" sz="2600" dirty="0" smtClean="0">
                <a:cs typeface="Times New Roman" panose="02020603050405020304" pitchFamily="18" charset="0"/>
              </a:rPr>
            </a:br>
            <a:r>
              <a:rPr lang="en-US" altLang="de-DE" sz="26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Abducted conjecture: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 God made this to support Trump.</a:t>
            </a:r>
          </a:p>
          <a:p>
            <a:pPr algn="just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de-DE" sz="2600" i="1" dirty="0" smtClean="0">
                <a:cs typeface="Times New Roman" panose="02020603050405020304" pitchFamily="18" charset="0"/>
              </a:rPr>
              <a:t>Note:</a:t>
            </a:r>
            <a:r>
              <a:rPr lang="en-US" altLang="de-DE" sz="2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de-DE" sz="2600" dirty="0" smtClean="0"/>
              <a:t>For every observed fact a new wish of God has to be postulated post-factum ('metaphysical duplication’).</a:t>
            </a:r>
            <a:endParaRPr lang="en-US" altLang="de-DE" sz="2400" dirty="0" smtClean="0"/>
          </a:p>
          <a:p>
            <a:pPr algn="just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Thesis:  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Speculative abductions are without scientific/epistemic value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, because:</a:t>
            </a:r>
            <a:r>
              <a:rPr lang="en-US" altLang="de-DE" sz="26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de-DE" sz="2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(1)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they do not provide unification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,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 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in the sense that a set of elementary facts is reduced to a smaller set of elementary principles (Friedman </a:t>
            </a:r>
            <a:r>
              <a:rPr lang="en-US" altLang="de-DE" sz="2600" smtClean="0">
                <a:cs typeface="Times New Roman" panose="02020603050405020304" pitchFamily="18" charset="0"/>
              </a:rPr>
              <a:t>1974, Schurz and Lambert 1994, … )</a:t>
            </a:r>
            <a:endParaRPr lang="en-US" altLang="de-DE" sz="2600" dirty="0" smtClean="0"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de-DE" sz="2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(2)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</a:t>
            </a:r>
            <a:r>
              <a:rPr lang="en-US" altLang="de-DE" sz="26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they are not 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potentially predictive </a:t>
            </a:r>
            <a:r>
              <a:rPr lang="en-US" altLang="de-DE" sz="26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 therefore 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they are 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not independently testable 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by 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use-novel evidence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(Worrall 2006).</a:t>
            </a:r>
            <a:endParaRPr lang="en-US" altLang="de-DE" sz="26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3773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xmlns="" id="{DA1C1EA7-2964-41AD-AEEC-E795DB6BE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3928" y="6356350"/>
            <a:ext cx="6696744" cy="365125"/>
          </a:xfrm>
        </p:spPr>
        <p:txBody>
          <a:bodyPr/>
          <a:lstStyle/>
          <a:p>
            <a:pPr>
              <a:defRPr/>
            </a:pPr>
            <a:r>
              <a:rPr lang="en-US" altLang="de-DE" smtClean="0"/>
              <a:t>Inductive Metaphysics and Its Abductive Methodology  Gerhard Schurz   Rijeka Metphil 02/2025</a:t>
            </a:r>
            <a:endParaRPr lang="de-DE" altLang="de-DE" dirty="0"/>
          </a:p>
        </p:txBody>
      </p:sp>
      <p:sp>
        <p:nvSpPr>
          <p:cNvPr id="5124" name="Foliennummernplatzhalter 3">
            <a:extLst>
              <a:ext uri="{FF2B5EF4-FFF2-40B4-BE49-F238E27FC236}">
                <a16:creationId xmlns:a16="http://schemas.microsoft.com/office/drawing/2014/main" xmlns="" id="{3454EA32-2B4F-49B3-9D83-FDF02EA0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46A036D-2794-43BF-A66E-6B6B6ECF0609}" type="slidenum">
              <a:rPr lang="de-DE" altLang="de-DE">
                <a:latin typeface="Arial" panose="020B0604020202020204" pitchFamily="34" charset="0"/>
              </a:rPr>
              <a:pPr/>
              <a:t>9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3C32C1A9-0437-4D40-81BB-79BF165B60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88913"/>
            <a:ext cx="8964612" cy="6167437"/>
          </a:xfrm>
          <a:ln>
            <a:solidFill>
              <a:schemeClr val="bg1"/>
            </a:solidFill>
          </a:ln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en-US" altLang="de-DE" sz="2600" i="1" dirty="0" smtClean="0"/>
              <a:t>Another example:</a:t>
            </a:r>
            <a:r>
              <a:rPr lang="en-US" altLang="de-DE" sz="2600" dirty="0" smtClean="0"/>
              <a:t> Post-facto explanations of empirical dispositions by special powers: 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de-DE" sz="26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Explanandum E: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 Opium has the disposition to make people sleepy.</a:t>
            </a:r>
            <a:br>
              <a:rPr lang="en-US" altLang="de-DE" sz="2600" dirty="0" smtClean="0">
                <a:cs typeface="Times New Roman" panose="02020603050405020304" pitchFamily="18" charset="0"/>
              </a:rPr>
            </a:br>
            <a:r>
              <a:rPr lang="en-US" altLang="de-DE" sz="2600" dirty="0" smtClean="0">
                <a:cs typeface="Times New Roman" panose="02020603050405020304" pitchFamily="18" charset="0"/>
              </a:rPr>
              <a:t>==============================================================</a:t>
            </a:r>
            <a:br>
              <a:rPr lang="en-US" altLang="de-DE" sz="2600" dirty="0" smtClean="0">
                <a:cs typeface="Times New Roman" panose="02020603050405020304" pitchFamily="18" charset="0"/>
              </a:rPr>
            </a:br>
            <a:r>
              <a:rPr lang="en-US" altLang="de-DE" sz="26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Abducted conjecture: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</a:t>
            </a:r>
            <a:r>
              <a:rPr lang="en-US" altLang="de-DE" sz="26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Opium has a special power (a 'virtus dormitiva') by </a:t>
            </a:r>
            <a:r>
              <a:rPr lang="en-US" altLang="de-DE" sz="2600" smtClean="0">
                <a:cs typeface="Times New Roman" panose="02020603050405020304" pitchFamily="18" charset="0"/>
              </a:rPr>
              <a:t>which it 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makes people sleepy.  (Molière's example)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en-US" altLang="de-DE" sz="2600" dirty="0" smtClean="0">
                <a:cs typeface="Times New Roman" panose="02020603050405020304" pitchFamily="18" charset="0"/>
              </a:rPr>
              <a:t>No unification, no independent testability, because for every temporal regularity a special power is postulated.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de-DE" sz="2600" i="1" dirty="0" smtClean="0">
                <a:cs typeface="Times New Roman" panose="02020603050405020304" pitchFamily="18" charset="0"/>
              </a:rPr>
              <a:t>Conclusion: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Two </a:t>
            </a:r>
            <a:r>
              <a:rPr lang="en-US" altLang="de-DE" sz="2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demarcation criteria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between speculative and scientific abductions: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de-DE" sz="2600" dirty="0" smtClean="0">
                <a:cs typeface="Times New Roman" panose="02020603050405020304" pitchFamily="18" charset="0"/>
              </a:rPr>
              <a:t>(1) 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unification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and (2) 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independent testability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(potential predictiveness).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n-US" altLang="de-DE" sz="2600" dirty="0" smtClean="0">
              <a:cs typeface="Times New Roman" panose="02020603050405020304" pitchFamily="18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de-DE" sz="2600" i="1" dirty="0" smtClean="0"/>
              <a:t>Scientific abductions possess these two virtues to a high degree.</a:t>
            </a:r>
            <a:r>
              <a:rPr lang="en-US" altLang="de-DE" sz="2600" i="1" dirty="0" smtClean="0">
                <a:cs typeface="Times New Roman" panose="02020603050405020304" pitchFamily="18" charset="0"/>
              </a:rPr>
              <a:t> </a:t>
            </a:r>
            <a:r>
              <a:rPr lang="en-US" altLang="de-DE" sz="2600" dirty="0" smtClean="0">
                <a:cs typeface="Times New Roman" panose="02020603050405020304" pitchFamily="18" charset="0"/>
              </a:rPr>
              <a:t/>
            </a:r>
            <a:br>
              <a:rPr lang="en-US" altLang="de-DE" sz="2600" dirty="0" smtClean="0">
                <a:cs typeface="Times New Roman" panose="02020603050405020304" pitchFamily="18" charset="0"/>
              </a:rPr>
            </a:br>
            <a:r>
              <a:rPr lang="en-US" altLang="de-DE" sz="2600" dirty="0" smtClean="0"/>
              <a:t>Most scientific abductions proceed as follows: </a:t>
            </a:r>
            <a:br>
              <a:rPr lang="en-US" altLang="de-DE" sz="2600" dirty="0" smtClean="0"/>
            </a:br>
            <a:r>
              <a:rPr lang="en-US" altLang="de-DE" sz="2600" dirty="0" smtClean="0"/>
              <a:t>They infer from a set of </a:t>
            </a:r>
            <a:r>
              <a:rPr lang="en-US" altLang="de-DE" sz="2600" b="1" dirty="0" smtClean="0"/>
              <a:t>intercorrelated </a:t>
            </a:r>
            <a:r>
              <a:rPr lang="en-US" altLang="de-DE" sz="2600" dirty="0" smtClean="0"/>
              <a:t>empirical </a:t>
            </a:r>
            <a:r>
              <a:rPr lang="en-US" altLang="de-DE" sz="2600" i="1" dirty="0" smtClean="0"/>
              <a:t>dispositions</a:t>
            </a:r>
            <a:r>
              <a:rPr lang="en-US" altLang="de-DE" sz="2600" dirty="0" smtClean="0"/>
              <a:t>/regularities a common underlying theoretical property </a:t>
            </a:r>
            <a:r>
              <a:rPr lang="en-US" altLang="de-DE" sz="26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altLang="de-DE" sz="2600" dirty="0" smtClean="0"/>
              <a:t> a </a:t>
            </a:r>
            <a:r>
              <a:rPr lang="en-US" altLang="de-DE" sz="2600" b="1" dirty="0" smtClean="0"/>
              <a:t>common ‘cause’</a:t>
            </a:r>
            <a:r>
              <a:rPr lang="en-US" altLang="de-DE" sz="2600" dirty="0" smtClean="0"/>
              <a:t>.   (What is ‘a cause’? see later)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en-US" altLang="de-DE" sz="2600" i="1" dirty="0" smtClean="0">
                <a:cs typeface="Times New Roman" panose="02020603050405020304" pitchFamily="18" charset="0"/>
              </a:rPr>
              <a:t>Note: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“Dispositions” are understood here as lawlike </a:t>
            </a:r>
            <a:r>
              <a:rPr lang="en-US" altLang="de-DE" sz="2600" b="1" dirty="0" smtClean="0">
                <a:cs typeface="Times New Roman" panose="02020603050405020304" pitchFamily="18" charset="0"/>
              </a:rPr>
              <a:t>temporal regularities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 </a:t>
            </a:r>
            <a:br>
              <a:rPr lang="en-US" altLang="de-DE" sz="2600" dirty="0" smtClean="0">
                <a:cs typeface="Times New Roman" panose="02020603050405020304" pitchFamily="18" charset="0"/>
              </a:rPr>
            </a:br>
            <a:r>
              <a:rPr lang="en-US" altLang="de-DE" sz="2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T(rigger) </a:t>
            </a:r>
            <a:r>
              <a:rPr lang="en-US" altLang="de-DE" sz="2600" b="1" dirty="0" smtClean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R(eaction</a:t>
            </a:r>
            <a:r>
              <a:rPr lang="en-US" altLang="de-DE" sz="2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r>
              <a:rPr lang="en-US" altLang="de-DE" sz="2600" dirty="0" smtClean="0">
                <a:cs typeface="Times New Roman" panose="02020603050405020304" pitchFamily="18" charset="0"/>
              </a:rPr>
              <a:t>		(contra ‘dispositional essentialism’)</a:t>
            </a:r>
            <a:r>
              <a:rPr lang="en-US" altLang="de-DE" sz="2400" dirty="0" smtClean="0"/>
              <a:t> </a:t>
            </a:r>
            <a:endParaRPr lang="en-US" altLang="de-DE" sz="2400" dirty="0"/>
          </a:p>
        </p:txBody>
      </p:sp>
    </p:spTree>
    <p:extLst>
      <p:ext uri="{BB962C8B-B14F-4D97-AF65-F5344CB8AC3E}">
        <p14:creationId xmlns:p14="http://schemas.microsoft.com/office/powerpoint/2010/main" val="33000930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1616</Words>
  <Application>Microsoft Office PowerPoint</Application>
  <PresentationFormat>Bildschirmpräsentation (4:3)</PresentationFormat>
  <Paragraphs>386</Paragraphs>
  <Slides>25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25</vt:i4>
      </vt:variant>
    </vt:vector>
  </HeadingPairs>
  <TitlesOfParts>
    <vt:vector size="39" baseType="lpstr">
      <vt:lpstr>ＭＳ Ｐゴシック</vt:lpstr>
      <vt:lpstr>Arial</vt:lpstr>
      <vt:lpstr>Calibri</vt:lpstr>
      <vt:lpstr>Calibri Light</vt:lpstr>
      <vt:lpstr>Symbol</vt:lpstr>
      <vt:lpstr>Tahoma</vt:lpstr>
      <vt:lpstr>Times New Roman</vt:lpstr>
      <vt:lpstr>Wingdings</vt:lpstr>
      <vt:lpstr>Benutzerdefiniertes Design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 Düsseldorf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Correlated Dispositions and Common Cause Abduction</dc:title>
  <dc:creator>Tanja Platz</dc:creator>
  <cp:lastModifiedBy>Windows-Benutzer</cp:lastModifiedBy>
  <cp:revision>594</cp:revision>
  <cp:lastPrinted>2018-12-04T10:57:05Z</cp:lastPrinted>
  <dcterms:created xsi:type="dcterms:W3CDTF">2007-02-08T08:55:30Z</dcterms:created>
  <dcterms:modified xsi:type="dcterms:W3CDTF">2025-02-27T15:10:24Z</dcterms:modified>
</cp:coreProperties>
</file>